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0" r:id="rId3"/>
    <p:sldId id="308" r:id="rId4"/>
    <p:sldId id="310" r:id="rId5"/>
    <p:sldId id="350" r:id="rId6"/>
    <p:sldId id="341" r:id="rId7"/>
    <p:sldId id="353" r:id="rId8"/>
    <p:sldId id="352" r:id="rId9"/>
    <p:sldId id="344" r:id="rId10"/>
    <p:sldId id="343" r:id="rId11"/>
    <p:sldId id="351" r:id="rId12"/>
    <p:sldId id="347" r:id="rId13"/>
    <p:sldId id="261" r:id="rId14"/>
    <p:sldId id="313" r:id="rId15"/>
    <p:sldId id="292" r:id="rId16"/>
    <p:sldId id="293" r:id="rId17"/>
    <p:sldId id="318" r:id="rId18"/>
    <p:sldId id="319" r:id="rId19"/>
    <p:sldId id="345" r:id="rId20"/>
  </p:sldIdLst>
  <p:sldSz cx="9144000" cy="6858000" type="screen4x3"/>
  <p:notesSz cx="6797675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B3C"/>
    <a:srgbClr val="990033"/>
    <a:srgbClr val="EF2D49"/>
    <a:srgbClr val="FFE6B9"/>
    <a:srgbClr val="FFCB6D"/>
    <a:srgbClr val="DF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0" autoAdjust="0"/>
    <p:restoredTop sz="94227" autoAdjust="0"/>
  </p:normalViewPr>
  <p:slideViewPr>
    <p:cSldViewPr>
      <p:cViewPr varScale="1">
        <p:scale>
          <a:sx n="110" d="100"/>
          <a:sy n="110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8290D-17A8-4FFA-89D9-58CA4207582B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5659" cy="496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3107"/>
            <a:ext cx="2945659" cy="496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32878-4E0C-4972-983B-574FE68085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808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2FC95-9C8E-44A1-B5A6-E127247E0A2B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7416"/>
            <a:ext cx="5438140" cy="4469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5659" cy="496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3107"/>
            <a:ext cx="2945659" cy="496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71DEA-8714-4571-BE21-350DBB3CD1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49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71DEA-8714-4571-BE21-350DBB3CD1CD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26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71DEA-8714-4571-BE21-350DBB3CD1C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75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71DEA-8714-4571-BE21-350DBB3CD1C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75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71DEA-8714-4571-BE21-350DBB3CD1C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4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url?sa=i&amp;rct=j&amp;q=&amp;esrc=s&amp;frm=1&amp;source=images&amp;cd=&amp;cad=rja&amp;uact=8&amp;ved=0ahUKEwitrPv908_YAhURJuwKHRz_C-EQjRwIBw&amp;url=https://www.alm-store.de/en/93-operating-instructions-for-the-thermostat-s803.html&amp;psig=AOvVaw1SFT6M304Jl3GJKLnhHLSJ&amp;ust=1515751295815165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it/url?sa=i&amp;rct=j&amp;q=&amp;esrc=s&amp;frm=1&amp;source=images&amp;cd=&amp;cad=rja&amp;uact=8&amp;ved=0ahUKEwjO9Lm8qoTYAhVH56QKHQSaDj4QjRwIBw&amp;url=http://www.fesr.regione.lombardia.it/wps/portal/PROUE/FESR/autorita-e-organi/comitato-di-sorveglianza&amp;psig=AOvVaw0BdZSdG_q3AHfIdoOkBkxi&amp;ust=151316315596251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it/url?sa=i&amp;rct=j&amp;q=&amp;esrc=s&amp;frm=1&amp;source=images&amp;cd=&amp;cad=rja&amp;uact=8&amp;ved=0ahUKEwjKg6auqfXXAhVN6KQKHciHBIUQjRwIBw&amp;url=http://www.proteofaresapere.it/corsi/formazione/bolds17ott16&amp;psig=AOvVaw0RbqK-WR1oe7Pwb9jcNrPN&amp;ust=151264752119181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it/url?sa=i&amp;rct=j&amp;q=&amp;esrc=s&amp;frm=1&amp;source=images&amp;cd=&amp;cad=rja&amp;uact=8&amp;ved=&amp;url=https://www.estormwater.com/grand-view-research-forecasts-global-geotextiles-market&amp;psig=AOvVaw2AKlcacqmPM4V6pd24gOv2&amp;ust=151316583732049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it/url?sa=i&amp;rct=j&amp;q=&amp;esrc=s&amp;frm=1&amp;source=images&amp;cd=&amp;cad=rja&amp;uact=8&amp;ved=0ahUKEwj1k-Kb2IbYAhXQCuwKHdCkDGwQjRwIBw&amp;url=http://www.verdeazzurronotizie.it/lucca-creative-hub-139-le-domande-ammesse-alla-fase-di-valutazione/&amp;psig=AOvVaw1SxaaC-LxMUVvOf-6PpTJu&amp;ust=151324421804593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it/url?sa=i&amp;rct=j&amp;q=&amp;esrc=s&amp;frm=1&amp;source=images&amp;cd=&amp;ved=0ahUKEwi5_6exifXXAhUC_aQKHTjeDaYQjRwIBw&amp;url=https://www.arcistrauss.it/chi-siamo/obiettivi/&amp;psig=AOvVaw3qhEEaoFrH94mur9TiLM2Z&amp;ust=15126389541528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frm=1&amp;source=images&amp;cd=&amp;cad=rja&amp;uact=8&amp;ved=0ahUKEwiyvdikn_XXAhXSJOwKHeyNDHsQjRwIBw&amp;url=http://www.xerago.com/blog/2013/07/have-you-considered-the-customer-decision-journey/&amp;psig=AOvVaw0-Ktix9pX85tdGKtJuZU2E&amp;ust=151264480908010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frm=1&amp;source=images&amp;cd=&amp;cad=rja&amp;uact=8&amp;ved=0ahUKEwiyvdikn_XXAhXSJOwKHeyNDHsQjRwIBw&amp;url=http://www.xerago.com/blog/2013/07/have-you-considered-the-customer-decision-journey/&amp;psig=AOvVaw0-Ktix9pX85tdGKtJuZU2E&amp;ust=151264480908010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280920" cy="4464496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5400">
            <a:solidFill>
              <a:srgbClr val="C00000"/>
            </a:solidFill>
          </a:ln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tabLst>
                <a:tab pos="2332038" algn="l"/>
              </a:tabLst>
            </a:pPr>
            <a:r>
              <a:rPr lang="it-IT" sz="3600" b="1" dirty="0">
                <a:solidFill>
                  <a:schemeClr val="tx1"/>
                </a:solidFill>
                <a:latin typeface="Berlin Sans FB" panose="020E0602020502020306" pitchFamily="34" charset="0"/>
              </a:rPr>
              <a:t>D.M 407 del </a:t>
            </a:r>
            <a: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27.02.2018</a:t>
            </a:r>
            <a: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Attrazione e Mobilità dei Ricercatori </a:t>
            </a:r>
            <a: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31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Azione </a:t>
            </a:r>
            <a:r>
              <a:rPr lang="it-IT" sz="3100" b="1" dirty="0">
                <a:solidFill>
                  <a:schemeClr val="tx1"/>
                </a:solidFill>
                <a:latin typeface="Berlin Sans FB" panose="020E0602020502020306" pitchFamily="34" charset="0"/>
              </a:rPr>
              <a:t>I.2 «Mobilità dei Ricercatori</a:t>
            </a:r>
            <a:r>
              <a:rPr lang="it-IT" sz="31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» </a:t>
            </a:r>
            <a:br>
              <a:rPr lang="it-IT" sz="31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31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PON «R&amp;I»</a:t>
            </a:r>
            <a: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it-IT" sz="3100" b="1" dirty="0">
                <a:solidFill>
                  <a:schemeClr val="tx1"/>
                </a:solidFill>
                <a:latin typeface="Berlin Sans FB" panose="020E0602020502020306" pitchFamily="34" charset="0"/>
              </a:rPr>
              <a:t>2014-2020</a:t>
            </a:r>
            <a:r>
              <a:rPr lang="it-IT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28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/>
            </a:r>
            <a:br>
              <a:rPr lang="it-IT" sz="28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			</a:t>
            </a:r>
            <a:r>
              <a:rPr lang="it-IT" sz="2800" dirty="0" smtClean="0">
                <a:solidFill>
                  <a:srgbClr val="FF0000"/>
                </a:solidFill>
              </a:rPr>
              <a:t>	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www.ponricerca.gov.it/media/391169/blocco_loghi_pon_f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7854"/>
            <a:ext cx="8254295" cy="103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720080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000" b="1" dirty="0" smtClean="0">
                <a:latin typeface="Berlin Sans FB" panose="020E0602020502020306" pitchFamily="34" charset="0"/>
              </a:rPr>
              <a:t>DETERMINAZIONE DEL COSTO TOTALE</a:t>
            </a:r>
            <a:endParaRPr lang="it-IT" sz="3000" b="1" dirty="0">
              <a:latin typeface="Berlin Sans FB" panose="020E0602020502020306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71600" y="2348879"/>
            <a:ext cx="7458055" cy="461665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2400" b="1" cap="small" dirty="0" smtClean="0">
                <a:latin typeface="Berlin Sans FB" panose="020E0602020502020306" pitchFamily="34" charset="0"/>
              </a:rPr>
              <a:t>Linea 1 </a:t>
            </a:r>
            <a:r>
              <a:rPr lang="it-IT" sz="2400" cap="small" dirty="0" smtClean="0">
                <a:latin typeface="Berlin Sans FB" panose="020E0602020502020306" pitchFamily="34" charset="0"/>
              </a:rPr>
              <a:t>: 4.805,46 €/mese per </a:t>
            </a:r>
            <a:r>
              <a:rPr lang="it-IT" sz="2400" cap="small" dirty="0" err="1" smtClean="0">
                <a:latin typeface="Berlin Sans FB" panose="020E0602020502020306" pitchFamily="34" charset="0"/>
              </a:rPr>
              <a:t>attivita’</a:t>
            </a:r>
            <a:r>
              <a:rPr lang="it-IT" sz="2400" cap="small" dirty="0" smtClean="0">
                <a:latin typeface="Berlin Sans FB" panose="020E0602020502020306" pitchFamily="34" charset="0"/>
              </a:rPr>
              <a:t> in sede</a:t>
            </a:r>
            <a:endParaRPr lang="it-IT" sz="2400" cap="small" dirty="0">
              <a:latin typeface="Berlin Sans FB" panose="020E0602020502020306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983472" y="3568291"/>
            <a:ext cx="7446183" cy="83099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2400" b="1" cap="small" dirty="0" smtClean="0">
                <a:latin typeface="Berlin Sans FB" panose="020E0602020502020306" pitchFamily="34" charset="0"/>
              </a:rPr>
              <a:t>Linea 1</a:t>
            </a:r>
            <a:r>
              <a:rPr lang="it-IT" sz="2400" cap="small" dirty="0" smtClean="0">
                <a:latin typeface="Berlin Sans FB" panose="020E0602020502020306" pitchFamily="34" charset="0"/>
              </a:rPr>
              <a:t>: 5.405,46 €/mese per </a:t>
            </a:r>
            <a:r>
              <a:rPr lang="it-IT" sz="2400" cap="small" dirty="0" err="1" smtClean="0">
                <a:latin typeface="Berlin Sans FB" panose="020E0602020502020306" pitchFamily="34" charset="0"/>
              </a:rPr>
              <a:t>attivita’</a:t>
            </a:r>
            <a:r>
              <a:rPr lang="it-IT" sz="2400" cap="small" dirty="0" smtClean="0">
                <a:latin typeface="Berlin Sans FB" panose="020E0602020502020306" pitchFamily="34" charset="0"/>
              </a:rPr>
              <a:t> fuori sede (</a:t>
            </a:r>
            <a:r>
              <a:rPr lang="it-IT" sz="2400" cap="small" dirty="0" err="1" smtClean="0">
                <a:latin typeface="Berlin Sans FB" panose="020E0602020502020306" pitchFamily="34" charset="0"/>
              </a:rPr>
              <a:t>min</a:t>
            </a:r>
            <a:r>
              <a:rPr lang="it-IT" sz="2400" cap="small" dirty="0" smtClean="0">
                <a:latin typeface="Berlin Sans FB" panose="020E0602020502020306" pitchFamily="34" charset="0"/>
              </a:rPr>
              <a:t> 6 </a:t>
            </a:r>
            <a:r>
              <a:rPr lang="it-IT" sz="2400" cap="small" dirty="0" err="1" smtClean="0">
                <a:latin typeface="Berlin Sans FB" panose="020E0602020502020306" pitchFamily="34" charset="0"/>
              </a:rPr>
              <a:t>max</a:t>
            </a:r>
            <a:r>
              <a:rPr lang="it-IT" sz="2400" cap="small" dirty="0" smtClean="0">
                <a:latin typeface="Berlin Sans FB" panose="020E0602020502020306" pitchFamily="34" charset="0"/>
              </a:rPr>
              <a:t> 15 mesi anche non continuativi)</a:t>
            </a:r>
            <a:endParaRPr lang="it-IT" sz="2400" cap="small" dirty="0">
              <a:latin typeface="Berlin Sans FB" panose="020E0602020502020306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971600" y="1231205"/>
            <a:ext cx="7488832" cy="83099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2400" cap="small" dirty="0" smtClean="0">
                <a:latin typeface="Berlin Sans FB" panose="020E0602020502020306" pitchFamily="34" charset="0"/>
              </a:rPr>
              <a:t>Proposta Tabelle costi standard (Art. 14 Reg (UE) 1304/2013) trasmessa alla CE il 22.02.2018  </a:t>
            </a:r>
            <a:endParaRPr lang="it-IT" sz="2400" cap="small" dirty="0">
              <a:latin typeface="Berlin Sans FB" panose="020E0602020502020306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980986" y="5095479"/>
            <a:ext cx="7451757" cy="461665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2400" b="1" cap="small" dirty="0" smtClean="0">
                <a:latin typeface="Berlin Sans FB" panose="020E0602020502020306" pitchFamily="34" charset="0"/>
              </a:rPr>
              <a:t>Linea 2</a:t>
            </a:r>
            <a:r>
              <a:rPr lang="it-IT" sz="2400" cap="small" dirty="0" smtClean="0">
                <a:latin typeface="Berlin Sans FB" panose="020E0602020502020306" pitchFamily="34" charset="0"/>
              </a:rPr>
              <a:t>:  5.405,46 €/mese </a:t>
            </a:r>
            <a:endParaRPr lang="it-IT" sz="2400" cap="small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720080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t-IT" sz="3000" b="1" dirty="0" smtClean="0">
                <a:latin typeface="Berlin Sans FB" panose="020E0602020502020306" pitchFamily="34" charset="0"/>
              </a:rPr>
              <a:t>Cosa cambia con l’utilizzo di tabelle standard di costi unitari</a:t>
            </a:r>
            <a:endParaRPr lang="it-IT" sz="3000" b="1" dirty="0">
              <a:latin typeface="Berlin Sans FB" panose="020E0602020502020306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Connettore 2 16"/>
          <p:cNvCxnSpPr/>
          <p:nvPr/>
        </p:nvCxnSpPr>
        <p:spPr>
          <a:xfrm>
            <a:off x="5237270" y="3904865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457200" y="1223407"/>
            <a:ext cx="8291264" cy="83099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1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GRAZIE ALL’INTRODUZIONE DELL’UTILIZZO DI TABELLE STANDARD DI COSTI UNITARI E’ POSSIBILE IDENTIFICARE I SEGUENTI VANTAGGI A BENEFICIO DI TUTTE LE AMMINISTRAZIONI COINVOLTE :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457200" y="2348880"/>
            <a:ext cx="8291264" cy="3477875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0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Riduzione degli oneri amministrativi a carico degli attuatori delle operazioni finanziate;</a:t>
            </a:r>
            <a:endParaRPr lang="it-IT" sz="2000" dirty="0">
              <a:solidFill>
                <a:schemeClr val="dk1"/>
              </a:solidFill>
              <a:latin typeface="Berlin Sans FB" panose="020E0602020502020306" pitchFamily="34" charset="0"/>
            </a:endParaRP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0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Semplificazione della documentazione da presentare per la rendicontazione e certificazione delle spese indirette;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0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Applicazione di un tasso forfettario (20%dicostidiretti) per il rimborso dei costi indiretti;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0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Riduzione del tempo necessario per la rendicontazione delle spese e delle risorse da impegnare nella gestione e verifica dei documenti finanziari</a:t>
            </a:r>
            <a:r>
              <a:rPr lang="it-IT" sz="2000" dirty="0">
                <a:solidFill>
                  <a:schemeClr val="dk1"/>
                </a:solidFill>
                <a:latin typeface="Berlin Sans FB" panose="020E0602020502020306" pitchFamily="34" charset="0"/>
              </a:rPr>
              <a:t>;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0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Riduzione dei rischi di irregolarità nelle rendicontazioni e certificazione delle spese e di conseguenza di sospensioni e interruzioni dei programmi operativi.</a:t>
            </a:r>
            <a:endParaRPr lang="it-IT" sz="2000" dirty="0">
              <a:solidFill>
                <a:schemeClr val="dk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92888" cy="682524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000" b="1" dirty="0" smtClean="0">
                <a:latin typeface="Berlin Sans FB" panose="020E0602020502020306" pitchFamily="34" charset="0"/>
              </a:rPr>
              <a:t>EROGAZIONE DEL FINANZIAMENTO</a:t>
            </a:r>
            <a:endParaRPr lang="it-IT" sz="3000" b="1" dirty="0">
              <a:latin typeface="Berlin Sans FB" panose="020E0602020502020306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55576" y="1988840"/>
            <a:ext cx="7920879" cy="1323439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444500" algn="l"/>
                <a:tab pos="3322638" algn="l"/>
              </a:tabLst>
            </a:pPr>
            <a:r>
              <a:rPr lang="it-IT" sz="20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Anticipo di 1/3 </a:t>
            </a:r>
            <a:r>
              <a:rPr lang="it-IT" sz="2000" cap="small" dirty="0" smtClean="0">
                <a:latin typeface="Berlin Sans FB" panose="020E0602020502020306" pitchFamily="34" charset="0"/>
              </a:rPr>
              <a:t>del finanziamento concesso</a:t>
            </a:r>
          </a:p>
          <a:p>
            <a:pPr algn="ctr">
              <a:tabLst>
                <a:tab pos="444500" algn="l"/>
                <a:tab pos="3322638" algn="l"/>
              </a:tabLst>
            </a:pPr>
            <a:endParaRPr lang="it-IT" sz="2000" cap="small" dirty="0">
              <a:latin typeface="Berlin Sans FB" panose="020E0602020502020306" pitchFamily="34" charset="0"/>
            </a:endParaRPr>
          </a:p>
          <a:p>
            <a:pPr algn="ctr">
              <a:tabLst>
                <a:tab pos="444500" algn="l"/>
                <a:tab pos="3322638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previa presentazione della documentazione indicata all’ </a:t>
            </a:r>
            <a:r>
              <a:rPr lang="it-IT" sz="20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Art. 3, commi 4 e 5</a:t>
            </a:r>
            <a:r>
              <a:rPr lang="it-IT" sz="2000" cap="small" dirty="0" smtClean="0">
                <a:latin typeface="Berlin Sans FB" panose="020E0602020502020306" pitchFamily="34" charset="0"/>
              </a:rPr>
              <a:t> </a:t>
            </a:r>
            <a:r>
              <a:rPr lang="it-IT" sz="20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del disciplinare</a:t>
            </a:r>
            <a:endParaRPr lang="it-IT" sz="2000" cap="small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55576" y="1340768"/>
            <a:ext cx="7920879" cy="461665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444500" algn="l"/>
                <a:tab pos="3322638" algn="l"/>
              </a:tabLst>
            </a:pPr>
            <a:r>
              <a:rPr lang="it-IT" sz="2400" cap="small" dirty="0" smtClean="0">
                <a:latin typeface="Berlin Sans FB" panose="020E0602020502020306" pitchFamily="34" charset="0"/>
              </a:rPr>
              <a:t>TASSO DI FINANZIAMENTO </a:t>
            </a:r>
            <a:r>
              <a:rPr lang="it-IT" sz="24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= 100% </a:t>
            </a:r>
            <a:r>
              <a:rPr lang="it-IT" sz="2400" cap="small" dirty="0" smtClean="0">
                <a:latin typeface="Berlin Sans FB" panose="020E0602020502020306" pitchFamily="34" charset="0"/>
              </a:rPr>
              <a:t>DEI COSTI AMMESSI</a:t>
            </a:r>
            <a:endParaRPr lang="it-IT" sz="2400" cap="small" dirty="0">
              <a:latin typeface="Berlin Sans FB" panose="020E0602020502020306" pitchFamily="34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650356" y="2479510"/>
            <a:ext cx="184426" cy="1949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55575" y="3617055"/>
            <a:ext cx="7920879" cy="1323439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444500" algn="l"/>
                <a:tab pos="3322638" algn="l"/>
              </a:tabLst>
            </a:pPr>
            <a:r>
              <a:rPr lang="it-IT" sz="20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Seconda erogazione di 1/3 </a:t>
            </a:r>
            <a:r>
              <a:rPr lang="it-IT" sz="2000" cap="small" dirty="0" smtClean="0">
                <a:latin typeface="Berlin Sans FB" panose="020E0602020502020306" pitchFamily="34" charset="0"/>
              </a:rPr>
              <a:t>del finanziamento concesso</a:t>
            </a:r>
          </a:p>
          <a:p>
            <a:pPr algn="ctr">
              <a:tabLst>
                <a:tab pos="444500" algn="l"/>
                <a:tab pos="3322638" algn="l"/>
              </a:tabLst>
            </a:pPr>
            <a:endParaRPr lang="it-IT" sz="2000" cap="small" dirty="0">
              <a:latin typeface="Berlin Sans FB" panose="020E0602020502020306" pitchFamily="34" charset="0"/>
            </a:endParaRPr>
          </a:p>
          <a:p>
            <a:pPr algn="ctr">
              <a:tabLst>
                <a:tab pos="444500" algn="l"/>
                <a:tab pos="3322638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 previa presentazione della I^ rendicontazione annuale </a:t>
            </a:r>
          </a:p>
          <a:p>
            <a:pPr algn="ctr">
              <a:tabLst>
                <a:tab pos="444500" algn="l"/>
                <a:tab pos="3322638" algn="l"/>
              </a:tabLst>
            </a:pPr>
            <a:r>
              <a:rPr lang="it-IT" sz="20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(</a:t>
            </a:r>
            <a:r>
              <a:rPr lang="it-IT" sz="2000" cap="small" dirty="0">
                <a:solidFill>
                  <a:srgbClr val="FF0000"/>
                </a:solidFill>
                <a:latin typeface="Berlin Sans FB" panose="020E0602020502020306" pitchFamily="34" charset="0"/>
              </a:rPr>
              <a:t>A</a:t>
            </a:r>
            <a:r>
              <a:rPr lang="it-IT" sz="20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rt. 3, comma 6 del disciplinare)</a:t>
            </a:r>
            <a:endParaRPr lang="it-IT" sz="2000" cap="small" dirty="0">
              <a:latin typeface="Berlin Sans FB" panose="020E0602020502020306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755576" y="5001746"/>
            <a:ext cx="7920879" cy="123110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444500" algn="l"/>
                <a:tab pos="3322638" algn="l"/>
              </a:tabLst>
            </a:pPr>
            <a:r>
              <a:rPr lang="it-IT" sz="20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saldo pari a 1/3 </a:t>
            </a:r>
            <a:r>
              <a:rPr lang="it-IT" sz="2000" cap="small" dirty="0" smtClean="0">
                <a:latin typeface="Berlin Sans FB" panose="020E0602020502020306" pitchFamily="34" charset="0"/>
              </a:rPr>
              <a:t>del finanziamento concesso</a:t>
            </a:r>
          </a:p>
          <a:p>
            <a:pPr algn="ctr">
              <a:tabLst>
                <a:tab pos="444500" algn="l"/>
                <a:tab pos="3322638" algn="l"/>
              </a:tabLst>
            </a:pPr>
            <a:endParaRPr lang="it-IT" sz="2000" cap="small" dirty="0">
              <a:latin typeface="Berlin Sans FB" panose="020E0602020502020306" pitchFamily="34" charset="0"/>
            </a:endParaRPr>
          </a:p>
          <a:p>
            <a:pPr algn="ctr">
              <a:tabLst>
                <a:tab pos="444500" algn="l"/>
                <a:tab pos="3322638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 previa presentazione della II^ rendicontazione </a:t>
            </a:r>
            <a:r>
              <a:rPr lang="it-IT" sz="2000" cap="small" dirty="0">
                <a:latin typeface="Berlin Sans FB" panose="020E0602020502020306" pitchFamily="34" charset="0"/>
              </a:rPr>
              <a:t>annuale </a:t>
            </a:r>
            <a:endParaRPr lang="it-IT" sz="2000" cap="small" dirty="0" smtClean="0">
              <a:latin typeface="Berlin Sans FB" panose="020E0602020502020306" pitchFamily="34" charset="0"/>
            </a:endParaRPr>
          </a:p>
          <a:p>
            <a:pPr algn="ctr">
              <a:tabLst>
                <a:tab pos="444500" algn="l"/>
                <a:tab pos="3322638" algn="l"/>
              </a:tabLst>
            </a:pPr>
            <a:r>
              <a:rPr lang="it-IT" sz="1400" cap="small" dirty="0" smtClean="0">
                <a:latin typeface="Berlin Sans FB" panose="020E0602020502020306" pitchFamily="34" charset="0"/>
              </a:rPr>
              <a:t> </a:t>
            </a:r>
            <a:r>
              <a:rPr lang="it-IT" sz="1400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(Art. 3, comma  6 del disciplinare)</a:t>
            </a:r>
            <a:endParaRPr lang="it-IT" sz="1400" cap="small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9" name="Freccia in giù 18"/>
          <p:cNvSpPr/>
          <p:nvPr/>
        </p:nvSpPr>
        <p:spPr>
          <a:xfrm>
            <a:off x="4636715" y="4006829"/>
            <a:ext cx="184426" cy="1949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>
            <a:off x="4532339" y="5458890"/>
            <a:ext cx="184426" cy="1949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0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48072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3000" b="1" dirty="0">
                <a:latin typeface="Berlin Sans FB" panose="020E0602020502020306" pitchFamily="34" charset="0"/>
                <a:ea typeface="+mj-ea"/>
                <a:cs typeface="+mj-cs"/>
              </a:rPr>
              <a:t>CARATTERISTICHE </a:t>
            </a:r>
            <a:r>
              <a:rPr lang="it-IT" sz="3000" b="1" dirty="0" smtClean="0">
                <a:latin typeface="Berlin Sans FB" panose="020E0602020502020306" pitchFamily="34" charset="0"/>
                <a:ea typeface="+mj-ea"/>
                <a:cs typeface="+mj-cs"/>
              </a:rPr>
              <a:t>DEL PIANO OPERATIVO</a:t>
            </a:r>
            <a:endParaRPr lang="it-IT" sz="3000" b="1" dirty="0"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15072" y="2982256"/>
            <a:ext cx="8229600" cy="3340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05388" y="4622305"/>
            <a:ext cx="8139284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defRPr sz="2000" b="1">
                <a:solidFill>
                  <a:schemeClr val="dk1"/>
                </a:solidFill>
              </a:defRPr>
            </a:lvl1pPr>
          </a:lstStyle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283968" y="19075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699792" y="1671191"/>
            <a:ext cx="3168352" cy="46166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Berlin Sans FB" panose="020E0602020502020306" pitchFamily="34" charset="0"/>
              </a:rPr>
              <a:t>DURATA </a:t>
            </a:r>
            <a:r>
              <a:rPr lang="it-IT" sz="24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3</a:t>
            </a:r>
            <a:r>
              <a:rPr lang="it-IT" sz="24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it-IT" sz="2400" dirty="0" smtClean="0">
                <a:latin typeface="Berlin Sans FB" panose="020E0602020502020306" pitchFamily="34" charset="0"/>
              </a:rPr>
              <a:t>ANNI</a:t>
            </a:r>
            <a:endParaRPr lang="it-IT" sz="2400" dirty="0">
              <a:latin typeface="Berlin Sans FB" panose="020E0602020502020306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351696"/>
            <a:ext cx="1512169" cy="114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652917" y="3433103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0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LA PRESENTAZIONE DEL PIANO OPERATIVO PUO’ ESSERE EFFETTUATA A PARTIRE  DALLE </a:t>
            </a:r>
            <a:r>
              <a:rPr lang="it-IT" sz="2000" b="1" dirty="0">
                <a:solidFill>
                  <a:srgbClr val="FF0000"/>
                </a:solidFill>
                <a:latin typeface="Berlin Sans FB" panose="020E0602020502020306" pitchFamily="34" charset="0"/>
              </a:rPr>
              <a:t>ORE 15.00 DEL 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23  APRILE 2018 E FINO ALLE ORE 15,00 DEL 31 MAGGIO 2018</a:t>
            </a:r>
            <a:endParaRPr lang="it-IT" sz="2000" b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52917" y="4630349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I PIANI OPERATIVI SONO REDATTI </a:t>
            </a:r>
            <a:r>
              <a:rPr lang="it-IT" sz="2000" b="1" dirty="0">
                <a:solidFill>
                  <a:srgbClr val="FF0000"/>
                </a:solidFill>
                <a:latin typeface="Berlin Sans FB" panose="020E0602020502020306" pitchFamily="34" charset="0"/>
              </a:rPr>
              <a:t>IN LINGUA 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ITALIANA</a:t>
            </a:r>
            <a:r>
              <a:rPr lang="it-IT" sz="20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, E SONO PRESENTATI ESCLUSIVAMENTE PER VIA TELEMATICA SUL SITO </a:t>
            </a:r>
            <a:r>
              <a:rPr lang="it-IT" sz="2000" b="1" dirty="0">
                <a:solidFill>
                  <a:srgbClr val="FF0000"/>
                </a:solidFill>
                <a:latin typeface="Berlin Sans FB" panose="020E0602020502020306" pitchFamily="34" charset="0"/>
              </a:rPr>
              <a:t>HTTP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://aim.cineca.it</a:t>
            </a:r>
            <a:endParaRPr lang="it-IT" sz="2000" b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126232" y="3797518"/>
            <a:ext cx="288032" cy="72008"/>
          </a:xfrm>
          <a:prstGeom prst="rightArrow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/>
          <p:cNvSpPr/>
          <p:nvPr/>
        </p:nvSpPr>
        <p:spPr>
          <a:xfrm>
            <a:off x="149576" y="4984292"/>
            <a:ext cx="288032" cy="72008"/>
          </a:xfrm>
          <a:prstGeom prst="rightArrow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Picture 6" descr="Immagine correlat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84076"/>
            <a:ext cx="1593966" cy="159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48072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3000" b="1" dirty="0" smtClean="0">
                <a:latin typeface="Berlin Sans FB" panose="020E0602020502020306" pitchFamily="34" charset="0"/>
                <a:ea typeface="+mj-ea"/>
                <a:cs typeface="+mj-cs"/>
              </a:rPr>
              <a:t>CARATTERISTICHE DEL PIANO OPERATIVO</a:t>
            </a:r>
            <a:endParaRPr lang="it-IT" sz="3000" b="1" dirty="0"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67544" y="4293096"/>
            <a:ext cx="8229600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defRPr sz="2000" b="1">
                <a:solidFill>
                  <a:schemeClr val="dk1"/>
                </a:solidFill>
              </a:defRPr>
            </a:lvl1pPr>
          </a:lstStyle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endParaRPr lang="it-IT" dirty="0"/>
          </a:p>
          <a:p>
            <a:r>
              <a:rPr lang="it-IT" dirty="0"/>
              <a:t> 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283968" y="19075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74560" y="1196752"/>
            <a:ext cx="8222584" cy="55092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tabLst>
                <a:tab pos="444500" algn="l"/>
                <a:tab pos="3322638" algn="l"/>
              </a:tabLst>
            </a:pPr>
            <a:r>
              <a:rPr lang="it-IT" sz="2000" b="1" dirty="0" smtClean="0"/>
              <a:t> </a:t>
            </a:r>
            <a:r>
              <a:rPr lang="it-IT" sz="2200" dirty="0" smtClean="0">
                <a:latin typeface="Berlin Sans FB" panose="020E0602020502020306" pitchFamily="34" charset="0"/>
              </a:rPr>
              <a:t>ESSERE RIFERITO AD </a:t>
            </a:r>
            <a:r>
              <a:rPr lang="it-IT" sz="2200" dirty="0">
                <a:latin typeface="Berlin Sans FB" panose="020E0602020502020306" pitchFamily="34" charset="0"/>
              </a:rPr>
              <a:t>UN </a:t>
            </a:r>
            <a:r>
              <a:rPr lang="it-IT" sz="2200" dirty="0" smtClean="0">
                <a:latin typeface="Berlin Sans FB" panose="020E0602020502020306" pitchFamily="34" charset="0"/>
              </a:rPr>
              <a:t>UNICO </a:t>
            </a:r>
            <a:r>
              <a:rPr lang="it-IT" sz="2200" dirty="0">
                <a:latin typeface="Berlin Sans FB" panose="020E0602020502020306" pitchFamily="34" charset="0"/>
              </a:rPr>
              <a:t>CENTRO </a:t>
            </a:r>
            <a:r>
              <a:rPr lang="it-IT" sz="2200" dirty="0" smtClean="0">
                <a:latin typeface="Berlin Sans FB" panose="020E0602020502020306" pitchFamily="34" charset="0"/>
              </a:rPr>
              <a:t>DI</a:t>
            </a:r>
            <a:r>
              <a:rPr lang="it-IT" sz="2200" dirty="0">
                <a:latin typeface="Berlin Sans FB" panose="020E0602020502020306" pitchFamily="34" charset="0"/>
              </a:rPr>
              <a:t> </a:t>
            </a:r>
            <a:r>
              <a:rPr lang="it-IT" sz="2200" dirty="0" smtClean="0">
                <a:latin typeface="Berlin Sans FB" panose="020E0602020502020306" pitchFamily="34" charset="0"/>
              </a:rPr>
              <a:t> SPESA (DIPARTIMENTO)</a:t>
            </a:r>
          </a:p>
          <a:p>
            <a:pPr algn="just">
              <a:tabLst>
                <a:tab pos="444500" algn="l"/>
                <a:tab pos="3322638" algn="l"/>
              </a:tabLst>
            </a:pPr>
            <a:endParaRPr lang="it-IT" sz="2200" dirty="0" smtClean="0">
              <a:latin typeface="Berlin Sans FB" panose="020E0602020502020306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tabLst>
                <a:tab pos="444500" algn="l"/>
                <a:tab pos="3322638" algn="l"/>
              </a:tabLst>
            </a:pPr>
            <a:r>
              <a:rPr lang="it-IT" sz="2200" dirty="0" smtClean="0">
                <a:latin typeface="Berlin Sans FB" panose="020E0602020502020306" pitchFamily="34" charset="0"/>
              </a:rPr>
              <a:t>ESSERE ARTICOLATO IN MASSIMO 3 LINEE DI RICERCA CIASCUNA RIFERITA AD UN’AREA DI SPECIALIZZAZIONE PREVALENTE E RICONDUCIBILE A QUELLE PREVISTE DALLA SNSI</a:t>
            </a:r>
          </a:p>
          <a:p>
            <a:pPr algn="just">
              <a:tabLst>
                <a:tab pos="444500" algn="l"/>
                <a:tab pos="3322638" algn="l"/>
              </a:tabLst>
            </a:pPr>
            <a:endParaRPr lang="it-IT" sz="2200" dirty="0" smtClean="0">
              <a:latin typeface="Berlin Sans FB" panose="020E0602020502020306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tabLst>
                <a:tab pos="444500" algn="l"/>
                <a:tab pos="3322638" algn="l"/>
              </a:tabLst>
            </a:pPr>
            <a:r>
              <a:rPr lang="it-IT" sz="2200" dirty="0" smtClean="0">
                <a:latin typeface="Berlin Sans FB" panose="020E0602020502020306" pitchFamily="34" charset="0"/>
              </a:rPr>
              <a:t>RIPORTARE, PER CIASCUNA LINEA DI RICERCA, UNA DESCRIZIONE DELLO STATO DELL’ARTE  E DELLE COLLABORAZIONI EVENTUALMENTE IN ESSERE</a:t>
            </a:r>
          </a:p>
          <a:p>
            <a:pPr algn="just">
              <a:tabLst>
                <a:tab pos="444500" algn="l"/>
                <a:tab pos="3322638" algn="l"/>
              </a:tabLst>
            </a:pPr>
            <a:endParaRPr lang="it-IT" sz="2200" dirty="0" smtClean="0">
              <a:latin typeface="Berlin Sans FB" panose="020E0602020502020306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tabLst>
                <a:tab pos="444500" algn="l"/>
                <a:tab pos="3322638" algn="l"/>
              </a:tabLst>
            </a:pPr>
            <a:r>
              <a:rPr lang="it-IT" sz="2200" dirty="0" smtClean="0">
                <a:latin typeface="Berlin Sans FB" panose="020E0602020502020306" pitchFamily="34" charset="0"/>
              </a:rPr>
              <a:t>INDICARE, PER CIASCUNA LINEA «MOBILITA’» E «ATTRAZIONE» LA DOTAZIONE AGGIUNTIVA DI RICERCATORI A TEMPO DETERMINATO PREVISTA PER L’ATTUAZIONE DEL PIANO OPERATIVO</a:t>
            </a:r>
            <a:endParaRPr lang="it-IT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5536" y="404664"/>
            <a:ext cx="8305460" cy="533921"/>
          </a:xfrm>
          <a:prstGeom prst="rect">
            <a:avLst/>
          </a:prstGeo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indent="-342900" algn="ctr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000" b="1"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latin typeface="Berlin Sans FB" panose="020E0602020502020306" pitchFamily="34" charset="0"/>
              </a:rPr>
              <a:t>PROCEDURE </a:t>
            </a:r>
            <a:r>
              <a:rPr lang="it-IT" dirty="0" err="1">
                <a:latin typeface="Berlin Sans FB" panose="020E0602020502020306" pitchFamily="34" charset="0"/>
              </a:rPr>
              <a:t>DI</a:t>
            </a:r>
            <a:r>
              <a:rPr lang="it-IT" dirty="0">
                <a:latin typeface="Berlin Sans FB" panose="020E0602020502020306" pitchFamily="34" charset="0"/>
              </a:rPr>
              <a:t> VALUTAZIONE</a:t>
            </a:r>
          </a:p>
        </p:txBody>
      </p:sp>
      <p:sp>
        <p:nvSpPr>
          <p:cNvPr id="6" name="Rettangolo 5"/>
          <p:cNvSpPr/>
          <p:nvPr/>
        </p:nvSpPr>
        <p:spPr>
          <a:xfrm>
            <a:off x="906565" y="1188041"/>
            <a:ext cx="775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cap="small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Comitato Nazionale Garanti per la Ricerca</a:t>
            </a:r>
            <a:endParaRPr lang="it-IT" sz="3200" cap="small" dirty="0">
              <a:latin typeface="Berlin Sans FB" panose="020E0602020502020306" pitchFamily="34" charset="0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189241" y="1772817"/>
            <a:ext cx="216024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321646" y="2416706"/>
            <a:ext cx="3969356" cy="58477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</a:rPr>
              <a:t> </a:t>
            </a:r>
            <a:r>
              <a:rPr lang="it-IT" sz="32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Comitato di Selezione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2195736" y="3716370"/>
            <a:ext cx="4320480" cy="156966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25400"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444500" algn="l"/>
                <a:tab pos="3322638" algn="l"/>
              </a:tabLst>
            </a:pPr>
            <a:r>
              <a:rPr lang="it-IT" sz="2400" cap="small" dirty="0" smtClean="0">
                <a:latin typeface="Berlin Sans FB" panose="020E0602020502020306" pitchFamily="34" charset="0"/>
              </a:rPr>
              <a:t>1 presidente</a:t>
            </a:r>
          </a:p>
          <a:p>
            <a:pPr algn="ctr">
              <a:tabLst>
                <a:tab pos="444500" algn="l"/>
                <a:tab pos="3322638" algn="l"/>
              </a:tabLst>
            </a:pPr>
            <a:r>
              <a:rPr lang="it-IT" sz="2400" cap="small" dirty="0" smtClean="0">
                <a:latin typeface="Berlin Sans FB" panose="020E0602020502020306" pitchFamily="34" charset="0"/>
              </a:rPr>
              <a:t>+ </a:t>
            </a:r>
            <a:r>
              <a:rPr lang="it-IT" sz="2400" cap="small" dirty="0">
                <a:latin typeface="Berlin Sans FB" panose="020E0602020502020306" pitchFamily="34" charset="0"/>
              </a:rPr>
              <a:t>	</a:t>
            </a:r>
            <a:endParaRPr lang="it-IT" sz="2400" cap="small" dirty="0" smtClean="0">
              <a:latin typeface="Berlin Sans FB" panose="020E0602020502020306" pitchFamily="34" charset="0"/>
            </a:endParaRPr>
          </a:p>
          <a:p>
            <a:pPr algn="ctr">
              <a:tabLst>
                <a:tab pos="444500" algn="l"/>
                <a:tab pos="3322638" algn="l"/>
              </a:tabLst>
            </a:pPr>
            <a:r>
              <a:rPr lang="it-IT" sz="2400" cap="small" dirty="0" smtClean="0">
                <a:latin typeface="Berlin Sans FB" panose="020E0602020502020306" pitchFamily="34" charset="0"/>
              </a:rPr>
              <a:t>2 </a:t>
            </a:r>
            <a:r>
              <a:rPr lang="it-IT" sz="2400" cap="small" dirty="0">
                <a:latin typeface="Berlin Sans FB" panose="020E0602020502020306" pitchFamily="34" charset="0"/>
              </a:rPr>
              <a:t>esperti scientifici </a:t>
            </a:r>
            <a:r>
              <a:rPr lang="it-IT" sz="2400" cap="small" dirty="0" err="1" smtClean="0">
                <a:latin typeface="Berlin Sans FB" panose="020E0602020502020306" pitchFamily="34" charset="0"/>
              </a:rPr>
              <a:t>Miur</a:t>
            </a:r>
            <a:r>
              <a:rPr lang="it-IT" sz="2400" cap="small" dirty="0" smtClean="0">
                <a:latin typeface="Berlin Sans FB" panose="020E0602020502020306" pitchFamily="34" charset="0"/>
              </a:rPr>
              <a:t> per ogni area di specializzazion</a:t>
            </a:r>
            <a:r>
              <a:rPr lang="it-IT" sz="2400" b="1" cap="small" dirty="0" smtClean="0"/>
              <a:t>e</a:t>
            </a:r>
            <a:endParaRPr lang="it-IT" sz="2400" b="1" cap="small" dirty="0"/>
          </a:p>
        </p:txBody>
      </p:sp>
      <p:pic>
        <p:nvPicPr>
          <p:cNvPr id="1026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60" y="1818701"/>
            <a:ext cx="1590539" cy="106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ccia in giù 13"/>
          <p:cNvSpPr/>
          <p:nvPr/>
        </p:nvSpPr>
        <p:spPr>
          <a:xfrm>
            <a:off x="4199177" y="3063770"/>
            <a:ext cx="216024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44016" y="404664"/>
            <a:ext cx="7772400" cy="533921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27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0"/>
          </a:gradFill>
          <a:ln w="254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marL="342900" indent="-342900" algn="ctr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000" b="1"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it-IT" dirty="0"/>
              <a:t>PROCEDURE </a:t>
            </a:r>
            <a:r>
              <a:rPr lang="it-IT" dirty="0" err="1"/>
              <a:t>DI</a:t>
            </a:r>
            <a:r>
              <a:rPr lang="it-IT" dirty="0"/>
              <a:t> VALUTAZIONE</a:t>
            </a: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2771800" y="1556792"/>
            <a:ext cx="5472608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Berlin Sans FB" panose="020E0602020502020306" pitchFamily="34" charset="0"/>
              </a:rPr>
              <a:t>LA VALUTAZIONE SI EFFETTUA PER OGNI  SINGOLA  LINEA DI RICERCA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95536" y="404664"/>
            <a:ext cx="8305460" cy="533921"/>
          </a:xfrm>
          <a:prstGeom prst="rect">
            <a:avLst/>
          </a:prstGeo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indent="-342900" algn="ctr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000" b="1"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latin typeface="Berlin Sans FB" panose="020E0602020502020306" pitchFamily="34" charset="0"/>
              </a:rPr>
              <a:t>PROCEDURE </a:t>
            </a:r>
            <a:r>
              <a:rPr lang="it-IT" dirty="0" err="1">
                <a:latin typeface="Berlin Sans FB" panose="020E0602020502020306" pitchFamily="34" charset="0"/>
              </a:rPr>
              <a:t>DI</a:t>
            </a:r>
            <a:r>
              <a:rPr lang="it-IT" dirty="0">
                <a:latin typeface="Berlin Sans FB" panose="020E0602020502020306" pitchFamily="34" charset="0"/>
              </a:rPr>
              <a:t> VALUTAZIONE</a:t>
            </a:r>
          </a:p>
        </p:txBody>
      </p:sp>
      <p:pic>
        <p:nvPicPr>
          <p:cNvPr id="2050" name="Picture 2" descr="Risultati immagini per valutazion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304256" cy="142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1547664" y="3645024"/>
            <a:ext cx="6552728" cy="2074414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tabLst>
                <a:tab pos="444500" algn="l"/>
                <a:tab pos="3322638" algn="l"/>
              </a:tabLst>
            </a:pP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Berlin Sans FB" panose="020E0602020502020306" pitchFamily="34" charset="0"/>
              </a:rPr>
              <a:t>PIANO OPERATIVO APPROVATO:</a:t>
            </a: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3322638" algn="l"/>
              </a:tabLst>
            </a:pP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Berlin Sans FB" panose="020E0602020502020306" pitchFamily="34" charset="0"/>
              </a:rPr>
              <a:t>TOTALMENTE</a:t>
            </a: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3322638" algn="l"/>
              </a:tabLst>
            </a:pP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Berlin Sans FB" panose="020E0602020502020306" pitchFamily="34" charset="0"/>
              </a:rPr>
              <a:t>PARZIALMENTE</a:t>
            </a:r>
          </a:p>
          <a:p>
            <a:pPr marL="457200" indent="-457200" algn="just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3322638" algn="l"/>
              </a:tabLst>
            </a:pP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Berlin Sans FB" panose="020E0602020502020306" pitchFamily="34" charset="0"/>
              </a:rPr>
              <a:t>RIGETTATO</a:t>
            </a:r>
            <a:r>
              <a:rPr lang="it-IT" sz="1600" b="1" cap="small" dirty="0" smtClean="0">
                <a:latin typeface="Berlin Sans FB" panose="020E0602020502020306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94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5536" y="404664"/>
            <a:ext cx="7772400" cy="533921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27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0"/>
          </a:gradFill>
          <a:ln w="254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marL="342900" indent="-342900" algn="ctr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000" b="1"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it-IT" dirty="0"/>
              <a:t>PROCEDURE </a:t>
            </a:r>
            <a:r>
              <a:rPr lang="it-IT" dirty="0" err="1"/>
              <a:t>DI</a:t>
            </a:r>
            <a:r>
              <a:rPr lang="it-IT" dirty="0"/>
              <a:t> VALUTAZIONE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4745127" y="1615098"/>
            <a:ext cx="216024" cy="6771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074063" y="2183694"/>
            <a:ext cx="39565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cap="small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GRADUATORIA MIUR</a:t>
            </a:r>
            <a:endParaRPr lang="it-IT" sz="3200" cap="small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733936" y="2996952"/>
            <a:ext cx="216024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11560" y="3728838"/>
            <a:ext cx="7632848" cy="2554545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defPPr>
              <a:defRPr lang="it-IT"/>
            </a:defPPr>
            <a:lvl1pPr algn="just">
              <a:spcBef>
                <a:spcPct val="20000"/>
              </a:spcBef>
              <a:buFont typeface="Arial" pitchFamily="34" charset="0"/>
              <a:buNone/>
              <a:defRPr b="1" cap="small"/>
            </a:lvl1pPr>
          </a:lstStyle>
          <a:p>
            <a:r>
              <a:rPr lang="it-IT" sz="3200" b="0" dirty="0" smtClean="0">
                <a:latin typeface="Berlin Sans FB" panose="020E0602020502020306" pitchFamily="34" charset="0"/>
              </a:rPr>
              <a:t>Ammessi i piani operativi relativamente alle linee di ricerca che hanno ottenuto un punteggio almeno di 75 punti su 100 fino ad esaurimento delle risorse </a:t>
            </a:r>
            <a:endParaRPr lang="it-IT" sz="3200" b="0" dirty="0">
              <a:latin typeface="Berlin Sans FB" panose="020E0602020502020306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95536" y="404664"/>
            <a:ext cx="8305460" cy="533921"/>
          </a:xfrm>
          <a:prstGeom prst="rect">
            <a:avLst/>
          </a:prstGeo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indent="-342900" algn="ctr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000" b="1"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latin typeface="Berlin Sans FB" panose="020E0602020502020306" pitchFamily="34" charset="0"/>
              </a:rPr>
              <a:t>FASE DI VALUTAZIONE</a:t>
            </a:r>
          </a:p>
        </p:txBody>
      </p:sp>
      <p:pic>
        <p:nvPicPr>
          <p:cNvPr id="5122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40" y="1251982"/>
            <a:ext cx="2837006" cy="232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3086346" y="1124743"/>
            <a:ext cx="3913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cap="small" dirty="0">
                <a:solidFill>
                  <a:prstClr val="black"/>
                </a:solidFill>
                <a:latin typeface="Berlin Sans FB" panose="020E0602020502020306" pitchFamily="34" charset="0"/>
              </a:rPr>
              <a:t>C</a:t>
            </a:r>
            <a:r>
              <a:rPr lang="it-IT" sz="3200" cap="small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omitato di Selezione</a:t>
            </a:r>
            <a:endParaRPr lang="it-IT" sz="3200" cap="small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5536" y="404664"/>
            <a:ext cx="8305460" cy="533921"/>
          </a:xfrm>
          <a:prstGeom prst="rect">
            <a:avLst/>
          </a:prstGeo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indent="-342900" algn="ctr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000" b="1"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latin typeface="Berlin Sans FB" panose="020E0602020502020306" pitchFamily="34" charset="0"/>
              </a:rPr>
              <a:t>CRITERI DI VALUTAZIONE</a:t>
            </a:r>
            <a:endParaRPr lang="it-IT" dirty="0">
              <a:latin typeface="Berlin Sans FB" panose="020E0602020502020306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699792" y="1268760"/>
            <a:ext cx="6001204" cy="415498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 defTabSz="531813"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3054350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VALIDITA’ SCIENTIFICA (</a:t>
            </a:r>
            <a:r>
              <a:rPr lang="it-IT" sz="2000" b="1" cap="small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max</a:t>
            </a:r>
            <a:r>
              <a:rPr lang="it-IT" sz="2000" b="1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25 punti</a:t>
            </a:r>
            <a:r>
              <a:rPr lang="it-IT" sz="2000" cap="small" dirty="0" smtClean="0">
                <a:latin typeface="Berlin Sans FB" panose="020E0602020502020306" pitchFamily="34" charset="0"/>
              </a:rPr>
              <a:t>)</a:t>
            </a:r>
          </a:p>
          <a:p>
            <a:pPr marL="285750" indent="-285750" algn="just" defTabSz="531813"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3054350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CONGRUITA’ DEL PROFILO E DEL NUMERO DI RICERCATORI PREVISTI (</a:t>
            </a:r>
            <a:r>
              <a:rPr lang="it-IT" sz="2000" b="1" cap="small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max</a:t>
            </a:r>
            <a:r>
              <a:rPr lang="it-IT" sz="2000" b="1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20 punti</a:t>
            </a:r>
            <a:r>
              <a:rPr lang="it-IT" sz="2000" cap="small" dirty="0" smtClean="0">
                <a:latin typeface="Berlin Sans FB" panose="020E0602020502020306" pitchFamily="34" charset="0"/>
              </a:rPr>
              <a:t>)</a:t>
            </a:r>
          </a:p>
          <a:p>
            <a:pPr marL="285750" indent="-285750" algn="just" defTabSz="531813"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3054350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COERENZA CON LA SNSI (</a:t>
            </a:r>
            <a:r>
              <a:rPr lang="it-IT" sz="2000" b="1" cap="small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max</a:t>
            </a:r>
            <a:r>
              <a:rPr lang="it-IT" sz="2000" b="1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 20, punti</a:t>
            </a:r>
            <a:r>
              <a:rPr lang="it-IT" sz="2000" cap="small" dirty="0" smtClean="0">
                <a:latin typeface="Berlin Sans FB" panose="020E0602020502020306" pitchFamily="34" charset="0"/>
              </a:rPr>
              <a:t>)</a:t>
            </a:r>
          </a:p>
          <a:p>
            <a:pPr marL="285750" indent="-285750" algn="just" defTabSz="531813"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3054350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POTENZIALITA’ DI AVVIO E DI SVILUPPO COLLABORAZIONI  (</a:t>
            </a:r>
            <a:r>
              <a:rPr lang="it-IT" sz="2000" b="1" cap="small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max</a:t>
            </a:r>
            <a:r>
              <a:rPr lang="it-IT" sz="2000" b="1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15 punti</a:t>
            </a:r>
            <a:r>
              <a:rPr lang="it-IT" sz="2000" cap="small" dirty="0" smtClean="0">
                <a:latin typeface="Berlin Sans FB" panose="020E0602020502020306" pitchFamily="34" charset="0"/>
              </a:rPr>
              <a:t>)</a:t>
            </a:r>
          </a:p>
          <a:p>
            <a:pPr marL="285750" indent="-285750" algn="just" defTabSz="531813"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3054350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CAPACITA’ DI SOSTENERE E SVILUPPARE L’ATTIVITA’ PROPOSTA (FATTIBILITA’ TECNICA E ORGANIZZATIVA) (</a:t>
            </a:r>
            <a:r>
              <a:rPr lang="it-IT" sz="2000" b="1" cap="small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max</a:t>
            </a:r>
            <a:r>
              <a:rPr lang="it-IT" sz="2000" b="1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15 punti</a:t>
            </a:r>
            <a:r>
              <a:rPr lang="it-IT" sz="2000" cap="small" dirty="0" smtClean="0">
                <a:latin typeface="Berlin Sans FB" panose="020E0602020502020306" pitchFamily="34" charset="0"/>
              </a:rPr>
              <a:t>)</a:t>
            </a:r>
          </a:p>
          <a:p>
            <a:pPr marL="285750" indent="-285750" algn="just" defTabSz="531813"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3054350" algn="l"/>
              </a:tabLst>
            </a:pPr>
            <a:r>
              <a:rPr lang="it-IT" sz="2000" cap="small" dirty="0" smtClean="0">
                <a:latin typeface="Berlin Sans FB" panose="020E0602020502020306" pitchFamily="34" charset="0"/>
              </a:rPr>
              <a:t>CONTRIBUTO AL PERSEGUIMENTO DEI PRINCIPI ORIZZONTALI (</a:t>
            </a:r>
            <a:r>
              <a:rPr lang="it-IT" sz="2000" b="1" cap="small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max</a:t>
            </a:r>
            <a:r>
              <a:rPr lang="it-IT" sz="2000" b="1" cap="small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 5 </a:t>
            </a:r>
            <a:r>
              <a:rPr lang="it-IT" sz="2000" cap="small" dirty="0" smtClean="0">
                <a:latin typeface="Berlin Sans FB" panose="020E0602020502020306" pitchFamily="34" charset="0"/>
              </a:rPr>
              <a:t>punti)</a:t>
            </a:r>
          </a:p>
          <a:p>
            <a:pPr marL="285750" indent="-285750" algn="just" defTabSz="531813"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3054350" algn="l"/>
              </a:tabLst>
            </a:pPr>
            <a:endParaRPr lang="it-IT" sz="2000" cap="small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Risultati immagini per fase di valutazion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96" y="4221088"/>
            <a:ext cx="2033452" cy="94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5536" y="404664"/>
            <a:ext cx="8064896" cy="533921"/>
          </a:xfrm>
          <a:prstGeom prst="rect">
            <a:avLst/>
          </a:prstGeo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indent="-342900" algn="ctr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000" b="1"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latin typeface="Berlin Sans FB" panose="020E0602020502020306" pitchFamily="34" charset="0"/>
              </a:rPr>
              <a:t>DISCIPLINARE – </a:t>
            </a:r>
            <a:r>
              <a:rPr lang="it-IT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Attuazione </a:t>
            </a:r>
            <a:endParaRPr lang="it-IT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268760"/>
            <a:ext cx="8064896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 defTabSz="531813">
              <a:spcBef>
                <a:spcPct val="20000"/>
              </a:spcBef>
              <a:tabLst>
                <a:tab pos="3054350" algn="l"/>
              </a:tabLst>
            </a:pPr>
            <a:r>
              <a:rPr lang="it-IT" sz="2000" dirty="0">
                <a:latin typeface="Berlin Sans FB" panose="020E0602020502020306" pitchFamily="34" charset="0"/>
              </a:rPr>
              <a:t>durata del piano operativo: </a:t>
            </a:r>
            <a:r>
              <a:rPr lang="it-IT" sz="2000" b="1" dirty="0">
                <a:solidFill>
                  <a:srgbClr val="FF0000"/>
                </a:solidFill>
                <a:latin typeface="Berlin Sans FB" panose="020E0602020502020306" pitchFamily="34" charset="0"/>
              </a:rPr>
              <a:t>36 mesi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76924" y="1988840"/>
            <a:ext cx="8064896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 defTabSz="531813">
              <a:spcBef>
                <a:spcPct val="20000"/>
              </a:spcBef>
              <a:tabLst>
                <a:tab pos="3054350" algn="l"/>
              </a:tabLst>
            </a:pPr>
            <a:r>
              <a:rPr lang="it-IT" sz="2000" dirty="0" smtClean="0">
                <a:latin typeface="Berlin Sans FB" panose="020E0602020502020306" pitchFamily="34" charset="0"/>
              </a:rPr>
              <a:t>avvio dei contratti:  entro i 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6 mesi</a:t>
            </a:r>
            <a:r>
              <a:rPr lang="it-IT" sz="2000" b="1" dirty="0" smtClean="0">
                <a:latin typeface="Berlin Sans FB" panose="020E0602020502020306" pitchFamily="34" charset="0"/>
              </a:rPr>
              <a:t> </a:t>
            </a:r>
            <a:r>
              <a:rPr lang="it-IT" sz="2000" dirty="0" smtClean="0">
                <a:latin typeface="Berlin Sans FB" panose="020E0602020502020306" pitchFamily="34" charset="0"/>
              </a:rPr>
              <a:t>successivi all’approvazione del piano operativo</a:t>
            </a:r>
            <a:endParaRPr lang="it-IT" sz="2000" dirty="0">
              <a:latin typeface="Berlin Sans FB" panose="020E0602020502020306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76924" y="3068960"/>
            <a:ext cx="806489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 defTabSz="531813">
              <a:spcBef>
                <a:spcPct val="20000"/>
              </a:spcBef>
              <a:tabLst>
                <a:tab pos="3054350" algn="l"/>
              </a:tabLst>
            </a:pPr>
            <a:r>
              <a:rPr lang="it-IT" sz="2000" dirty="0" smtClean="0">
                <a:latin typeface="Berlin Sans FB" panose="020E0602020502020306" pitchFamily="34" charset="0"/>
              </a:rPr>
              <a:t>non possono essere apportate 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varianti</a:t>
            </a:r>
            <a:r>
              <a:rPr lang="it-IT" sz="2000" b="1" dirty="0" smtClean="0">
                <a:latin typeface="Berlin Sans FB" panose="020E0602020502020306" pitchFamily="34" charset="0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tecnico-scientifiche</a:t>
            </a:r>
            <a:r>
              <a:rPr lang="it-IT" sz="2000" b="1" dirty="0" smtClean="0">
                <a:latin typeface="Berlin Sans FB" panose="020E0602020502020306" pitchFamily="34" charset="0"/>
              </a:rPr>
              <a:t>  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che modifichino/alterino</a:t>
            </a:r>
            <a:r>
              <a:rPr lang="it-IT" sz="2000" b="1" dirty="0" smtClean="0">
                <a:latin typeface="Berlin Sans FB" panose="020E0602020502020306" pitchFamily="34" charset="0"/>
              </a:rPr>
              <a:t> </a:t>
            </a:r>
            <a:r>
              <a:rPr lang="it-IT" sz="2000" dirty="0" smtClean="0">
                <a:latin typeface="Berlin Sans FB" panose="020E0602020502020306" pitchFamily="34" charset="0"/>
              </a:rPr>
              <a:t>gli obiettivi originari e i risultato attesi previsti dal piano operativo approvato</a:t>
            </a:r>
            <a:endParaRPr lang="it-IT" sz="2000" dirty="0">
              <a:latin typeface="Berlin Sans FB" panose="020E0602020502020306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75966" y="4362105"/>
            <a:ext cx="8064896" cy="1323439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 defTabSz="531813">
              <a:spcBef>
                <a:spcPct val="20000"/>
              </a:spcBef>
              <a:tabLst>
                <a:tab pos="3054350" algn="l"/>
              </a:tabLst>
            </a:pPr>
            <a:r>
              <a:rPr lang="it-IT" sz="2000" dirty="0" smtClean="0">
                <a:latin typeface="Berlin Sans FB" panose="020E0602020502020306" pitchFamily="34" charset="0"/>
              </a:rPr>
              <a:t>eventuali</a:t>
            </a:r>
            <a:r>
              <a:rPr lang="it-IT" sz="2000" b="1" dirty="0" smtClean="0">
                <a:latin typeface="Berlin Sans FB" panose="020E0602020502020306" pitchFamily="34" charset="0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varianti tecnico-scientifiche che dovessero rendersi necessarie in corso d’opera </a:t>
            </a:r>
            <a:r>
              <a:rPr lang="it-IT" sz="2000" dirty="0" smtClean="0">
                <a:latin typeface="Berlin Sans FB" panose="020E0602020502020306" pitchFamily="34" charset="0"/>
              </a:rPr>
              <a:t>devono essere preventivamente sottoposte alla valutazione del MIUR  seguendo la procedura  attivabile tramite la piattaforma  on line </a:t>
            </a:r>
            <a:r>
              <a:rPr lang="it-IT" sz="2000" b="1" dirty="0" smtClean="0">
                <a:latin typeface="Berlin Sans FB" panose="020E0602020502020306" pitchFamily="34" charset="0"/>
              </a:rPr>
              <a:t>«</a:t>
            </a:r>
            <a:r>
              <a:rPr lang="it-IT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https://aim.cineca.it</a:t>
            </a:r>
            <a:r>
              <a:rPr lang="it-IT" sz="2000" b="1" dirty="0" smtClean="0">
                <a:latin typeface="Berlin Sans FB" panose="020E0602020502020306" pitchFamily="34" charset="0"/>
              </a:rPr>
              <a:t>»</a:t>
            </a:r>
            <a:endParaRPr lang="it-IT" sz="20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692896"/>
          </a:xfrm>
          <a:gradFill flip="none" rotWithShape="1">
            <a:gsLst>
              <a:gs pos="0">
                <a:srgbClr val="FBEAC7"/>
              </a:gs>
              <a:gs pos="25000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  <a:tileRect/>
          </a:gradFill>
          <a:ln>
            <a:solidFill>
              <a:srgbClr val="D92B3C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latin typeface="Berlin Sans FB" panose="020E0602020502020306" pitchFamily="34" charset="0"/>
              </a:rPr>
              <a:t>ATENEI STATALI E NON STATALI CON SEDE AMMINISTRATIVA E OPERATIVA NELLE </a:t>
            </a:r>
            <a:r>
              <a:rPr lang="it-IT" sz="2400" i="1" dirty="0" smtClean="0">
                <a:latin typeface="Berlin Sans FB" panose="020E0602020502020306" pitchFamily="34" charset="0"/>
              </a:rPr>
              <a:t>REGIONI IN RITARDO DI SVILUPPO</a:t>
            </a:r>
            <a:r>
              <a:rPr lang="it-IT" sz="2400" dirty="0" smtClean="0">
                <a:latin typeface="Berlin Sans FB" panose="020E0602020502020306" pitchFamily="34" charset="0"/>
              </a:rPr>
              <a:t>  (BASILICATA, CALABRIA, CAMPANIA, PUGLIA, SICILIA) O REGIONI </a:t>
            </a:r>
            <a:r>
              <a:rPr lang="it-IT" sz="2400" i="1" dirty="0" smtClean="0">
                <a:latin typeface="Berlin Sans FB" panose="020E0602020502020306" pitchFamily="34" charset="0"/>
              </a:rPr>
              <a:t>IN TRANSIZIONE </a:t>
            </a:r>
            <a:r>
              <a:rPr lang="it-IT" sz="2400" dirty="0" smtClean="0">
                <a:latin typeface="Berlin Sans FB" panose="020E0602020502020306" pitchFamily="34" charset="0"/>
              </a:rPr>
              <a:t>(ABRUZZO, MOLISE, SARDEGNA)</a:t>
            </a:r>
            <a:endParaRPr lang="it-IT" sz="2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907704" y="470165"/>
            <a:ext cx="6192688" cy="634082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it-IT" sz="3000" b="1" dirty="0" smtClean="0">
                <a:latin typeface="Berlin Sans FB" panose="020E0602020502020306" pitchFamily="34" charset="0"/>
              </a:rPr>
              <a:t>SOGGETTI AMMISSIBILI</a:t>
            </a:r>
          </a:p>
        </p:txBody>
      </p:sp>
    </p:spTree>
    <p:extLst>
      <p:ext uri="{BB962C8B-B14F-4D97-AF65-F5344CB8AC3E}">
        <p14:creationId xmlns:p14="http://schemas.microsoft.com/office/powerpoint/2010/main" val="21033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692896"/>
          </a:xfrm>
          <a:gradFill flip="none" rotWithShape="1">
            <a:gsLst>
              <a:gs pos="0">
                <a:srgbClr val="FBEAC7"/>
              </a:gs>
              <a:gs pos="25000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  <a:tileRect/>
          </a:gradFill>
          <a:ln>
            <a:solidFill>
              <a:srgbClr val="D92B3C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 smtClean="0">
                <a:latin typeface="Berlin Sans FB" panose="020E0602020502020306" pitchFamily="34" charset="0"/>
              </a:rPr>
              <a:t>IL BANDO È DESTINATO AL FINANZIAMENTO DI  PIANI OPERATIVI VOLTI A SOSTENERE LA </a:t>
            </a:r>
            <a:r>
              <a:rPr lang="it-IT" sz="2400" b="1" dirty="0" smtClean="0">
                <a:latin typeface="Berlin Sans FB" panose="020E0602020502020306" pitchFamily="34" charset="0"/>
              </a:rPr>
              <a:t>CONTRATTUALIZZAZIONE A TEMPO DETERMINATO </a:t>
            </a:r>
            <a:r>
              <a:rPr lang="it-IT" sz="2400" dirty="0" smtClean="0">
                <a:latin typeface="Berlin Sans FB" panose="020E0602020502020306" pitchFamily="34" charset="0"/>
              </a:rPr>
              <a:t>DI GIOVANI RICERCATORI IN POSSESSO DEL TITOLO DI DOTTORE DI RICERCA E ARTICOLATI SU DUE LINEE:</a:t>
            </a:r>
          </a:p>
          <a:p>
            <a:pPr marL="457200" indent="-457200" algn="just">
              <a:buAutoNum type="alphaUcParenR"/>
            </a:pPr>
            <a:r>
              <a:rPr lang="it-IT" sz="2400" dirty="0" smtClean="0">
                <a:latin typeface="Berlin Sans FB" panose="020E0602020502020306" pitchFamily="34" charset="0"/>
              </a:rPr>
              <a:t>LINEA 1: MOBILITA’ DEI RICERCATORI</a:t>
            </a:r>
          </a:p>
          <a:p>
            <a:pPr marL="457200" indent="-457200" algn="just">
              <a:buAutoNum type="alphaUcParenR"/>
            </a:pPr>
            <a:r>
              <a:rPr lang="it-IT" sz="2400" dirty="0" smtClean="0">
                <a:latin typeface="Berlin Sans FB" panose="020E0602020502020306" pitchFamily="34" charset="0"/>
              </a:rPr>
              <a:t>LINEA 2: ATTRAZIONE DEI RICERCATORI</a:t>
            </a:r>
            <a:endParaRPr lang="it-IT" sz="2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907704" y="470165"/>
            <a:ext cx="6192688" cy="634082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it-IT" sz="3000" b="1" dirty="0" smtClean="0">
                <a:latin typeface="Berlin Sans FB" panose="020E0602020502020306" pitchFamily="34" charset="0"/>
              </a:rPr>
              <a:t>OBIETTIVI DEL BANDO</a:t>
            </a:r>
          </a:p>
        </p:txBody>
      </p:sp>
      <p:pic>
        <p:nvPicPr>
          <p:cNvPr id="1026" name="Picture 2" descr="Risultati immagini per obiettiv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1" y="161636"/>
            <a:ext cx="1668187" cy="125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9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it-IT" sz="3000" b="1" dirty="0"/>
              <a:t>	</a:t>
            </a:r>
            <a:r>
              <a:rPr lang="it-IT" sz="3000" b="1" dirty="0">
                <a:latin typeface="Berlin Sans FB" panose="020E0602020502020306" pitchFamily="34" charset="0"/>
              </a:rPr>
              <a:t>LINEE D’INTERVENTO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699792" y="1124744"/>
            <a:ext cx="5904656" cy="116955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A.	LINEA </a:t>
            </a:r>
            <a:r>
              <a:rPr lang="it-IT" sz="1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1</a:t>
            </a:r>
            <a:r>
              <a:rPr lang="it-IT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 : MOBILITA’ DEI RICERCATORI</a:t>
            </a:r>
          </a:p>
          <a:p>
            <a:pPr algn="just">
              <a:tabLst>
                <a:tab pos="444500" algn="l"/>
                <a:tab pos="3322638" algn="l"/>
              </a:tabLst>
            </a:pPr>
            <a:r>
              <a:rPr lang="it-IT" dirty="0" smtClean="0">
                <a:latin typeface="Berlin Sans FB" panose="020E0602020502020306" pitchFamily="34" charset="0"/>
              </a:rPr>
              <a:t>aperta </a:t>
            </a:r>
            <a:r>
              <a:rPr lang="it-IT" dirty="0">
                <a:latin typeface="Berlin Sans FB" panose="020E0602020502020306" pitchFamily="34" charset="0"/>
              </a:rPr>
              <a:t>a tutti i </a:t>
            </a:r>
            <a:r>
              <a:rPr lang="it-IT" dirty="0" smtClean="0">
                <a:latin typeface="Berlin Sans FB" panose="020E0602020502020306" pitchFamily="34" charset="0"/>
              </a:rPr>
              <a:t>giovani ricercatori in possesso del titolo di dottorato conseguito da non più di 4 anni alla data di pubblicazione del bando (27.02.2018)</a:t>
            </a:r>
            <a:endParaRPr lang="it-IT" dirty="0">
              <a:latin typeface="Berlin Sans FB" panose="020E0602020502020306" pitchFamily="34" charset="0"/>
            </a:endParaRPr>
          </a:p>
        </p:txBody>
      </p:sp>
      <p:pic>
        <p:nvPicPr>
          <p:cNvPr id="5122" name="Picture 2" descr="Immagine correlat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95" y="1211307"/>
            <a:ext cx="2433717" cy="243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ttangolo 23"/>
          <p:cNvSpPr/>
          <p:nvPr/>
        </p:nvSpPr>
        <p:spPr>
          <a:xfrm>
            <a:off x="2717684" y="2509134"/>
            <a:ext cx="5918688" cy="433965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just">
              <a:buAutoNum type="alphaUcPeriod" startAt="2"/>
              <a:tabLst>
                <a:tab pos="444500" algn="l"/>
                <a:tab pos="3322638" algn="l"/>
              </a:tabLst>
            </a:pPr>
            <a:r>
              <a:rPr lang="it-IT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LINEA 2: ATTRAZIONE DEI RICERCATORI</a:t>
            </a:r>
          </a:p>
          <a:p>
            <a:pPr algn="just">
              <a:tabLst>
                <a:tab pos="444500" algn="l"/>
                <a:tab pos="3322638" algn="l"/>
              </a:tabLst>
            </a:pPr>
            <a:endParaRPr lang="it-IT" sz="1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just">
              <a:tabLst>
                <a:tab pos="444500" algn="l"/>
                <a:tab pos="3322638" algn="l"/>
              </a:tabLst>
            </a:pPr>
            <a:r>
              <a:rPr lang="it-IT" dirty="0" smtClean="0">
                <a:ln w="11430"/>
                <a:solidFill>
                  <a:schemeClr val="tx1"/>
                </a:solidFill>
                <a:latin typeface="Berlin Sans FB" panose="020E0602020502020306" pitchFamily="34" charset="0"/>
              </a:rPr>
              <a:t>Aperta a tutti i ricercatori in possesso del titolo di dottorato: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dirty="0" smtClean="0">
                <a:ln w="11430"/>
                <a:solidFill>
                  <a:schemeClr val="tx1"/>
                </a:solidFill>
                <a:latin typeface="Berlin Sans FB" panose="020E0602020502020306" pitchFamily="34" charset="0"/>
              </a:rPr>
              <a:t>conseguito da non più di 8 anni alla data di pubblicazione del bando (27.02.2018);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Operanti alla data di emanazione del bando di selezione</a:t>
            </a:r>
            <a:r>
              <a:rPr lang="it-IT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 presso atenei/enti di ricerca/imprese fuori Regioni obiettivo del PON RI 2014/2020 </a:t>
            </a:r>
            <a:r>
              <a:rPr lang="it-IT" u="sng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o</a:t>
            </a:r>
            <a:r>
              <a:rPr lang="it-IT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 presso analoghe strutture all’estero da almeno 2 anni;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c</a:t>
            </a:r>
            <a:r>
              <a:rPr lang="it-IT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on esperienza maturata nella partecipazione o conduzione tecnico-scientifica  di programmi/progetti di ricerca e/o nella gestione diretta  (o relativa assistenza) nella predisposizione, organizzazione, monitoraggio e valutazione  di programmi/progetti di ricerca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endParaRPr lang="it-IT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endParaRPr lang="it-IT" sz="1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96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000" b="1" dirty="0"/>
              <a:t>	</a:t>
            </a:r>
            <a:r>
              <a:rPr lang="it-IT" sz="3000" b="1" dirty="0" smtClean="0"/>
              <a:t>12 </a:t>
            </a:r>
            <a:r>
              <a:rPr lang="it-IT" sz="3000" b="1" dirty="0" smtClean="0">
                <a:latin typeface="Berlin Sans FB" panose="020E0602020502020306" pitchFamily="34" charset="0"/>
              </a:rPr>
              <a:t>AREE DI SPECIALIZZAZIONE SNSI</a:t>
            </a:r>
            <a:endParaRPr lang="it-IT" sz="3000" b="1" dirty="0">
              <a:latin typeface="Berlin Sans FB" panose="020E0602020502020306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651902" y="1382866"/>
            <a:ext cx="5904656" cy="4524315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Aerospazio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err="1" smtClean="0"/>
              <a:t>Agrifood</a:t>
            </a:r>
            <a:endParaRPr lang="it-IT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Blue </a:t>
            </a:r>
            <a:r>
              <a:rPr lang="it-IT" sz="2400" dirty="0" err="1" smtClean="0"/>
              <a:t>Growth</a:t>
            </a:r>
            <a:endParaRPr lang="it-IT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Chimica Verde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Cultural Heritage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Design, creatività e Made in </a:t>
            </a:r>
            <a:r>
              <a:rPr lang="it-IT" sz="2400" dirty="0" err="1" smtClean="0"/>
              <a:t>Italy</a:t>
            </a:r>
            <a:endParaRPr lang="it-IT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Energia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Fabbrica Intelligente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Mobilità sostenibile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Salute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Smart and Inclusive </a:t>
            </a:r>
            <a:r>
              <a:rPr lang="it-IT" sz="2400" dirty="0" err="1" smtClean="0"/>
              <a:t>Communities</a:t>
            </a:r>
            <a:endParaRPr lang="it-IT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Tecnologie per gli ambienti di vita</a:t>
            </a:r>
            <a:endParaRPr lang="it-IT" sz="2400" dirty="0"/>
          </a:p>
        </p:txBody>
      </p:sp>
      <p:pic>
        <p:nvPicPr>
          <p:cNvPr id="5122" name="Picture 2" descr="Immagine correlat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95" y="1211307"/>
            <a:ext cx="2433717" cy="243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7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it-IT" sz="3000" b="1" dirty="0"/>
              <a:t>	</a:t>
            </a:r>
            <a:r>
              <a:rPr lang="it-IT" sz="3000" b="1" dirty="0" smtClean="0">
                <a:latin typeface="Berlin Sans FB" panose="020E0602020502020306" pitchFamily="34" charset="0"/>
              </a:rPr>
              <a:t>REQUISITI DEI CONTRATTI</a:t>
            </a:r>
            <a:endParaRPr lang="it-IT" sz="3000" b="1" dirty="0">
              <a:latin typeface="Berlin Sans FB" panose="020E0602020502020306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259632" y="1266785"/>
            <a:ext cx="6840760" cy="212365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A.	</a:t>
            </a:r>
            <a:r>
              <a:rPr lang="it-IT" sz="2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LINEA </a:t>
            </a:r>
            <a:r>
              <a:rPr lang="it-IT" sz="22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1</a:t>
            </a:r>
            <a:r>
              <a:rPr lang="it-IT" sz="2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 : MOBILITA’ DEI RICERCATORI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200" dirty="0" smtClean="0">
                <a:latin typeface="Berlin Sans FB" panose="020E0602020502020306" pitchFamily="34" charset="0"/>
              </a:rPr>
              <a:t>durata: 36 mesi 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200" dirty="0" smtClean="0">
                <a:latin typeface="Berlin Sans FB" panose="020E0602020502020306" pitchFamily="34" charset="0"/>
              </a:rPr>
              <a:t>Periodo obbligatorio da 6 a 15 mesi (anche non consecutivi) in uno  o più Atenei/Enti di  Ricerca al di fuori del territorio nazionale per allo svolgimento  tecnico-scientifico di progetti/programmi di ricerca </a:t>
            </a:r>
            <a:endParaRPr lang="it-IT" sz="2200" dirty="0">
              <a:latin typeface="Berlin Sans FB" panose="020E0602020502020306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259632" y="3789040"/>
            <a:ext cx="6840760" cy="280076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just">
              <a:buAutoNum type="alphaUcPeriod" startAt="2"/>
              <a:tabLst>
                <a:tab pos="444500" algn="l"/>
                <a:tab pos="3322638" algn="l"/>
              </a:tabLst>
            </a:pPr>
            <a:r>
              <a:rPr lang="it-IT" sz="2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" panose="020E0602020502020306" pitchFamily="34" charset="0"/>
              </a:rPr>
              <a:t>LINEA 2: ATTRAZIONE DEI RICERCATORI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200" dirty="0" smtClean="0">
                <a:latin typeface="Berlin Sans FB" panose="020E0602020502020306" pitchFamily="34" charset="0"/>
              </a:rPr>
              <a:t>durata: 36 mesi</a:t>
            </a:r>
          </a:p>
          <a:p>
            <a:pPr marL="342900" indent="-342900" algn="just">
              <a:buAutoNum type="alphaLcParenR"/>
              <a:tabLst>
                <a:tab pos="444500" algn="l"/>
                <a:tab pos="3322638" algn="l"/>
              </a:tabLst>
            </a:pPr>
            <a:r>
              <a:rPr lang="it-IT" sz="2200" dirty="0" smtClean="0">
                <a:latin typeface="Berlin Sans FB" panose="020E0602020502020306" pitchFamily="34" charset="0"/>
              </a:rPr>
              <a:t>Eventuale periodo da 6 a 15 mesi di «</a:t>
            </a:r>
            <a:r>
              <a:rPr lang="it-IT" sz="2200" i="1" dirty="0" smtClean="0">
                <a:latin typeface="Berlin Sans FB" panose="020E0602020502020306" pitchFamily="34" charset="0"/>
              </a:rPr>
              <a:t>work </a:t>
            </a:r>
            <a:r>
              <a:rPr lang="it-IT" sz="2200" i="1" dirty="0" err="1" smtClean="0">
                <a:latin typeface="Berlin Sans FB" panose="020E0602020502020306" pitchFamily="34" charset="0"/>
              </a:rPr>
              <a:t>ezxperience</a:t>
            </a:r>
            <a:r>
              <a:rPr lang="it-IT" sz="2200" i="1" dirty="0" smtClean="0">
                <a:latin typeface="Berlin Sans FB" panose="020E0602020502020306" pitchFamily="34" charset="0"/>
              </a:rPr>
              <a:t>» </a:t>
            </a:r>
            <a:r>
              <a:rPr lang="it-IT" sz="2200" dirty="0" smtClean="0">
                <a:latin typeface="Berlin Sans FB" panose="020E0602020502020306" pitchFamily="34" charset="0"/>
              </a:rPr>
              <a:t>presso una o più istituzioni pubbliche ubicate su territorio nazionale o europeo per partecipazione allo svolgimento di attività </a:t>
            </a:r>
            <a:r>
              <a:rPr lang="it-IT" sz="2200" dirty="0" err="1" smtClean="0">
                <a:latin typeface="Berlin Sans FB" panose="020E0602020502020306" pitchFamily="34" charset="0"/>
              </a:rPr>
              <a:t>tecnicp</a:t>
            </a:r>
            <a:r>
              <a:rPr lang="it-IT" sz="2200" dirty="0" smtClean="0">
                <a:latin typeface="Berlin Sans FB" panose="020E0602020502020306" pitchFamily="34" charset="0"/>
              </a:rPr>
              <a:t>-scientifiche o gestionali di programmi/progetti di ricerca</a:t>
            </a:r>
            <a:endParaRPr lang="it-IT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7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it-IT" sz="3000" b="1" dirty="0"/>
              <a:t>	</a:t>
            </a:r>
            <a:r>
              <a:rPr lang="it-IT" sz="3000" b="1" dirty="0" smtClean="0">
                <a:latin typeface="Berlin Sans FB" panose="020E0602020502020306" pitchFamily="34" charset="0"/>
              </a:rPr>
              <a:t>REQUISITI DEI CONTRATTI</a:t>
            </a:r>
            <a:endParaRPr lang="it-IT" sz="3000" b="1" dirty="0">
              <a:latin typeface="Berlin Sans FB" panose="020E0602020502020306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79740" y="1892731"/>
            <a:ext cx="8207060" cy="1200329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2400" dirty="0" smtClean="0">
                <a:latin typeface="Berlin Sans FB" panose="020E0602020502020306" pitchFamily="34" charset="0"/>
              </a:rPr>
              <a:t>I contratti sono attivati a seguito di </a:t>
            </a:r>
            <a:r>
              <a:rPr lang="it-IT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procedura di selezione </a:t>
            </a:r>
            <a:r>
              <a:rPr lang="it-IT" sz="2400" dirty="0" smtClean="0">
                <a:latin typeface="Berlin Sans FB" panose="020E0602020502020306" pitchFamily="34" charset="0"/>
              </a:rPr>
              <a:t>successiva all’approvazione (parziale o totale)  del Piano Operativo</a:t>
            </a:r>
            <a:endParaRPr lang="it-IT" sz="2400" dirty="0">
              <a:latin typeface="Berlin Sans FB" panose="020E0602020502020306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39552" y="4077072"/>
            <a:ext cx="8207941" cy="83099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2400" dirty="0" smtClean="0">
                <a:latin typeface="Berlin Sans FB" panose="020E0602020502020306" pitchFamily="34" charset="0"/>
              </a:rPr>
              <a:t>Le procedure di </a:t>
            </a:r>
            <a:r>
              <a:rPr lang="it-IT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selezione e contrattualizzazione </a:t>
            </a:r>
            <a:r>
              <a:rPr lang="it-IT" sz="2400" dirty="0" smtClean="0">
                <a:latin typeface="Berlin Sans FB" panose="020E0602020502020306" pitchFamily="34" charset="0"/>
              </a:rPr>
              <a:t>dei ricercatori sono di </a:t>
            </a:r>
            <a:r>
              <a:rPr lang="it-IT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competenza dell’Ateneo</a:t>
            </a:r>
            <a:endParaRPr lang="it-IT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1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720080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000" b="1" dirty="0" smtClean="0">
                <a:latin typeface="Berlin Sans FB" panose="020E0602020502020306" pitchFamily="34" charset="0"/>
              </a:rPr>
              <a:t>La determinazione del costo standard</a:t>
            </a:r>
            <a:endParaRPr lang="it-IT" sz="3000" b="1" dirty="0">
              <a:latin typeface="Berlin Sans FB" panose="020E0602020502020306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Connettore 2 16"/>
          <p:cNvCxnSpPr/>
          <p:nvPr/>
        </p:nvCxnSpPr>
        <p:spPr>
          <a:xfrm>
            <a:off x="5237270" y="3904865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827584" y="1385391"/>
            <a:ext cx="7632848" cy="1200329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24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Nel rispetto della normativa nazionale di riferimento, il costo mensile (inclusivo della quota complessiva INPS) è pari a 4.004,55 euro.</a:t>
            </a:r>
            <a:endParaRPr lang="it-IT" sz="2400" dirty="0">
              <a:solidFill>
                <a:schemeClr val="dk1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847481" y="2996952"/>
            <a:ext cx="7632848" cy="304698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444500" algn="l"/>
                <a:tab pos="3322638" algn="l"/>
              </a:tabLst>
            </a:pPr>
            <a:r>
              <a:rPr lang="it-IT" sz="24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Considerati tali valori del compenso mensile, viene riconosciuto agli Atenei il </a:t>
            </a:r>
            <a:r>
              <a:rPr lang="it-IT" sz="2400" dirty="0">
                <a:solidFill>
                  <a:schemeClr val="dk1"/>
                </a:solidFill>
                <a:latin typeface="Berlin Sans FB" panose="020E0602020502020306" pitchFamily="34" charset="0"/>
              </a:rPr>
              <a:t>2</a:t>
            </a:r>
            <a:r>
              <a:rPr lang="it-IT" sz="24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0% per “i restanti costi </a:t>
            </a:r>
            <a:r>
              <a:rPr lang="it-IT" sz="2400" dirty="0">
                <a:solidFill>
                  <a:schemeClr val="dk1"/>
                </a:solidFill>
                <a:latin typeface="Berlin Sans FB" panose="020E0602020502020306" pitchFamily="34" charset="0"/>
              </a:rPr>
              <a:t>ammissibili</a:t>
            </a:r>
            <a:r>
              <a:rPr lang="it-IT" sz="24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” (oneri amministrativi e costi in diretti in applicazione del tasso forfetario previsto all'art. 14, paragrafo 2 del Regolamento (UE) n.1304/2013 del Fondo Sociale </a:t>
            </a:r>
            <a:r>
              <a:rPr lang="it-IT" sz="2400" dirty="0">
                <a:solidFill>
                  <a:schemeClr val="dk1"/>
                </a:solidFill>
                <a:latin typeface="Berlin Sans FB" panose="020E0602020502020306" pitchFamily="34" charset="0"/>
              </a:rPr>
              <a:t>Europeo</a:t>
            </a:r>
            <a:r>
              <a:rPr lang="it-IT" sz="2400" dirty="0" smtClean="0">
                <a:solidFill>
                  <a:schemeClr val="dk1"/>
                </a:solidFill>
                <a:latin typeface="Berlin Sans FB" panose="020E0602020502020306" pitchFamily="34" charset="0"/>
              </a:rPr>
              <a:t>), determinando così un contributo mensile complessivo pari a 4.805,46 euro per ogni mese trascorso dal ricercatore sul territorio nazionale.</a:t>
            </a:r>
            <a:endParaRPr lang="it-IT" sz="2400" dirty="0">
              <a:solidFill>
                <a:schemeClr val="dk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19256" cy="720080"/>
          </a:xfrm>
          <a:gradFill>
            <a:gsLst>
              <a:gs pos="0">
                <a:srgbClr val="FC9FCB"/>
              </a:gs>
              <a:gs pos="0">
                <a:srgbClr val="F8B049"/>
              </a:gs>
              <a:gs pos="84000">
                <a:srgbClr val="F8B049"/>
              </a:gs>
              <a:gs pos="98000">
                <a:srgbClr val="FEE7F2"/>
              </a:gs>
              <a:gs pos="94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3500000" scaled="0"/>
          </a:gra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000" b="1" dirty="0" smtClean="0">
                <a:latin typeface="Berlin Sans FB" panose="020E0602020502020306" pitchFamily="34" charset="0"/>
              </a:rPr>
              <a:t>DETERMINAZIONE DEL COSTO TOTALE</a:t>
            </a:r>
            <a:endParaRPr lang="it-IT" sz="3000" b="1" dirty="0">
              <a:latin typeface="Berlin Sans FB" panose="020E0602020502020306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49135" y="3361544"/>
            <a:ext cx="8194392" cy="85954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444500" algn="l"/>
                <a:tab pos="3322638" algn="l"/>
              </a:tabLst>
            </a:pPr>
            <a:r>
              <a:rPr lang="it-IT" sz="2400" dirty="0" smtClean="0">
                <a:latin typeface="Berlin Sans FB" panose="020E0602020502020306" pitchFamily="34" charset="0"/>
              </a:rPr>
              <a:t>Linea 1:  </a:t>
            </a:r>
            <a:r>
              <a:rPr lang="it-IT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limitatamente al periodo effettivamente trascorso fuori sede</a:t>
            </a:r>
            <a:endParaRPr lang="it-IT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67544" y="1231205"/>
            <a:ext cx="8208912" cy="95410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444500" algn="l"/>
                <a:tab pos="3322638" algn="l"/>
              </a:tabLst>
            </a:pPr>
            <a:r>
              <a:rPr lang="it-IT" sz="2800" dirty="0" smtClean="0">
                <a:latin typeface="Berlin Sans FB" panose="020E0602020502020306" pitchFamily="34" charset="0"/>
              </a:rPr>
              <a:t>Indennità di mobilità per periodo obbligatorio fuori sede</a:t>
            </a:r>
            <a:endParaRPr lang="it-IT" sz="2800" dirty="0">
              <a:latin typeface="Berlin Sans FB" panose="020E0602020502020306" pitchFamily="34" charset="0"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4278796" y="2521400"/>
            <a:ext cx="288032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82064" y="4837709"/>
            <a:ext cx="8161463" cy="461665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>
            <a:solidFill>
              <a:srgbClr val="C00000">
                <a:alpha val="61000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444500" algn="l"/>
                <a:tab pos="3322638" algn="l"/>
              </a:tabLst>
            </a:pPr>
            <a:r>
              <a:rPr lang="it-IT" sz="2400" dirty="0" smtClean="0">
                <a:latin typeface="Berlin Sans FB" panose="020E0602020502020306" pitchFamily="34" charset="0"/>
              </a:rPr>
              <a:t>Linea 2:  </a:t>
            </a:r>
            <a:r>
              <a:rPr lang="it-IT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per tutta la durata del contratto</a:t>
            </a:r>
            <a:endParaRPr lang="it-IT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4910</TotalTime>
  <Words>1080</Words>
  <Application>Microsoft Office PowerPoint</Application>
  <PresentationFormat>Presentazione su schermo (4:3)</PresentationFormat>
  <Paragraphs>127</Paragraphs>
  <Slides>19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D.M 407 del 27.02.2018  Attrazione e Mobilità dei Ricercatori   Azione I.2 «Mobilità dei Ricercatori»  PON «R&amp;I» 2014-2020      </vt:lpstr>
      <vt:lpstr>SOGGETTI AMMISSIBILI</vt:lpstr>
      <vt:lpstr>OBIETTIVI DEL BANDO</vt:lpstr>
      <vt:lpstr> LINEE D’INTERVENTO</vt:lpstr>
      <vt:lpstr> 12 AREE DI SPECIALIZZAZIONE SNSI</vt:lpstr>
      <vt:lpstr> REQUISITI DEI CONTRATTI</vt:lpstr>
      <vt:lpstr> REQUISITI DEI CONTRATTI</vt:lpstr>
      <vt:lpstr>La determinazione del costo standard</vt:lpstr>
      <vt:lpstr>DETERMINAZIONE DEL COSTO TOTALE</vt:lpstr>
      <vt:lpstr>DETERMINAZIONE DEL COSTO TOTALE</vt:lpstr>
      <vt:lpstr>Cosa cambia con l’utilizzo di tabelle standard di costi unitari</vt:lpstr>
      <vt:lpstr>EROGAZIONE DEL FINANZIAMENTO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Ministero dell'Università e della Ricerca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SpinaciE</dc:creator>
  <cp:lastModifiedBy>Laganà Stefania</cp:lastModifiedBy>
  <cp:revision>441</cp:revision>
  <cp:lastPrinted>2018-01-16T09:34:55Z</cp:lastPrinted>
  <dcterms:created xsi:type="dcterms:W3CDTF">2012-01-12T08:56:06Z</dcterms:created>
  <dcterms:modified xsi:type="dcterms:W3CDTF">2018-04-09T09:34:30Z</dcterms:modified>
</cp:coreProperties>
</file>