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77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10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56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6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3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99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53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16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97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41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57C9-F51B-4C51-B5BD-2379F61F8740}" type="datetimeFigureOut">
              <a:rPr lang="it-IT" smtClean="0"/>
              <a:pPr/>
              <a:t>09/04/2018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A24C-6547-4AB3-88F1-BBEA01814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1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29903" y="1848051"/>
            <a:ext cx="9846644" cy="45623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tabLst>
                <a:tab pos="2332038" algn="l"/>
              </a:tabLst>
            </a:pPr>
            <a: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3600" b="1" dirty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D.M 407 del 27.02.2018</a:t>
            </a:r>
            <a:b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9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FAQ</a:t>
            </a:r>
            <a:br>
              <a:rPr lang="it-IT" sz="9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</a:t>
            </a:r>
            <a:br>
              <a:rPr lang="it-IT" sz="36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b="1" dirty="0">
                <a:solidFill>
                  <a:schemeClr val="tx1"/>
                </a:solidFill>
                <a:latin typeface="Berlin Sans FB Demi" panose="020E0802020502020306" pitchFamily="34" charset="0"/>
              </a:rPr>
              <a:t>Il Piano Operativo per le attività di Attrazione e Mobilità</a:t>
            </a:r>
            <a:br>
              <a:rPr lang="it-IT" b="1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/>
            </a:r>
            <a:br>
              <a:rPr lang="it-IT" sz="40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</a:br>
            <a:r>
              <a:rPr lang="it-IT" sz="28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/>
            </a:r>
            <a:br>
              <a:rPr lang="it-IT" sz="2800" b="1" dirty="0" smtClean="0">
                <a:solidFill>
                  <a:srgbClr val="FF0000"/>
                </a:solidFill>
                <a:latin typeface="Berlin Sans FB" panose="020E0602020502020306" pitchFamily="34" charset="0"/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			</a:t>
            </a:r>
            <a:r>
              <a:rPr lang="it-IT" sz="2800" dirty="0" smtClean="0">
                <a:solidFill>
                  <a:srgbClr val="FF0000"/>
                </a:solidFill>
              </a:rPr>
              <a:t>	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577854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21744" y="1953930"/>
            <a:ext cx="9846644" cy="45623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tabLst>
                <a:tab pos="2332038" algn="l"/>
              </a:tabLst>
            </a:pP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Il Piano Operativo per le attività di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Attrazione e Mobilità </a:t>
            </a: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e le singole linee di ricerca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debbono contenere </a:t>
            </a: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riferimenti anche alle aree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CUN e ai relativi SSD?</a:t>
            </a:r>
            <a:b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No, l’avviso </a:t>
            </a: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MIUR, fa riferimento esclusivamente </a:t>
            </a: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alle aree </a:t>
            </a: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della </a:t>
            </a: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SNSI.</a:t>
            </a:r>
            <a:r>
              <a:rPr lang="it-IT" sz="2800" b="1" dirty="0">
                <a:solidFill>
                  <a:srgbClr val="FF0000"/>
                </a:solidFill>
              </a:rPr>
              <a:t>			</a:t>
            </a:r>
            <a:r>
              <a:rPr lang="it-IT" sz="280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14" y="606730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5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21744" y="1953930"/>
            <a:ext cx="9846644" cy="45623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tabLst>
                <a:tab pos="2332038" algn="l"/>
              </a:tabLst>
            </a:pP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È necessario già in fase di presentazione del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Piano Operativo </a:t>
            </a: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di Attrazione e Mobilità produrre lettere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di intenti</a:t>
            </a: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/ manifestazioni di interesse/ convenzioni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con Enti </a:t>
            </a:r>
            <a:r>
              <a:rPr lang="it-IT" sz="3200" dirty="0">
                <a:solidFill>
                  <a:schemeClr val="tx1"/>
                </a:solidFill>
                <a:latin typeface="Berlin Sans FB Demi" panose="020E0802020502020306" pitchFamily="34" charset="0"/>
              </a:rPr>
              <a:t>e Istituzioni estere relative </a:t>
            </a:r>
            <a: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all’accoglienza dei ricercatori?</a:t>
            </a:r>
            <a:br>
              <a:rPr lang="it-IT" sz="32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3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No</a:t>
            </a: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, la produzione di documentazione integrativa non </a:t>
            </a: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è richiesta dall’avviso.</a:t>
            </a:r>
            <a:r>
              <a:rPr lang="it-IT" sz="2800" b="1" dirty="0">
                <a:solidFill>
                  <a:srgbClr val="FF0000"/>
                </a:solidFill>
              </a:rPr>
              <a:t>		</a:t>
            </a:r>
            <a:r>
              <a:rPr lang="it-IT" sz="280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14" y="606730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0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21744" y="1953930"/>
            <a:ext cx="9846644" cy="45623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>
              <a:tabLst>
                <a:tab pos="2332038" algn="l"/>
              </a:tabLst>
            </a:pPr>
            <a:r>
              <a:rPr lang="it-IT" sz="3400" dirty="0">
                <a:solidFill>
                  <a:schemeClr val="tx1"/>
                </a:solidFill>
                <a:latin typeface="Berlin Sans FB Demi" panose="020E0802020502020306" pitchFamily="34" charset="0"/>
              </a:rPr>
              <a:t>Nel Piano possono essere coinvolti Enti e Istituzioni estere con i quali l’Università ha già in essere una convenzione/ Accordo quadro o analogo atto?</a:t>
            </a:r>
            <a:br>
              <a:rPr lang="it-IT" sz="3400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400" dirty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3400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Certamente. Il </a:t>
            </a:r>
            <a:r>
              <a:rPr lang="it-IT" sz="3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punto b) dell’Art. </a:t>
            </a:r>
            <a:r>
              <a:rPr lang="it-IT" sz="3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3 dell’Avviso prevede esplicitamente che la proposta contenga “una sintetica descrizione dello stato dell’arte e delle collaborazioni eventualmente già in essere</a:t>
            </a:r>
            <a:r>
              <a:rPr lang="it-IT" sz="3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”</a:t>
            </a:r>
            <a:r>
              <a:rPr lang="it-IT" sz="3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</a:rPr>
              <a:t>		</a:t>
            </a:r>
            <a:r>
              <a:rPr lang="it-IT" sz="280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14" y="606730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1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379764" y="1812471"/>
            <a:ext cx="9878786" cy="4841422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tabLst>
                <a:tab pos="2332038" algn="l"/>
              </a:tabLst>
            </a:pPr>
            <a:r>
              <a:rPr lang="it-IT" sz="3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34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  <a:t>Il </a:t>
            </a:r>
            <a: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  <a:t>Piano Operativo per le attività di Attrazione e Mobilità deve essere necessariamente di 36 mesi oppure 36 mesi costituiscono il minimo arco </a:t>
            </a:r>
            <a: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  <a:t>temporale di </a:t>
            </a:r>
            <a: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  <a:t>riferimento</a:t>
            </a:r>
            <a:r>
              <a:rPr lang="it-IT" sz="27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?</a:t>
            </a:r>
            <a:br>
              <a:rPr lang="it-IT" sz="27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2700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27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Ogni </a:t>
            </a:r>
            <a:r>
              <a:rPr lang="it-IT" sz="2700" dirty="0">
                <a:solidFill>
                  <a:srgbClr val="FF0000"/>
                </a:solidFill>
                <a:latin typeface="Berlin Sans FB Demi" panose="020E0802020502020306" pitchFamily="34" charset="0"/>
              </a:rPr>
              <a:t>contratto (trattandosi di RTD-A) dovrà avere una durata di 36 mesi, ma la durata del Piano dovrà risultare al massimo di 42 mesi (articolo 3 comma 1 del disciplinare: “Il soggetto beneficiario deve avviare le attività connesse con la realizzazione dei singoli interventi tempestivamente e comunque entro 6 mesi a decorrere dalla comunicazione di approvazione del progetto e concluderle entro i 42 mesi successivi”). </a:t>
            </a:r>
            <a:r>
              <a:rPr lang="it-IT" sz="3400" dirty="0">
                <a:solidFill>
                  <a:srgbClr val="FF0000"/>
                </a:solidFill>
                <a:latin typeface="Berlin Sans FB Demi" panose="020E0802020502020306" pitchFamily="34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</a:rPr>
              <a:t>	</a:t>
            </a:r>
            <a:r>
              <a:rPr lang="it-IT" sz="280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14" y="606730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6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21744" y="1953930"/>
            <a:ext cx="9846644" cy="456237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25400">
            <a:solidFill>
              <a:srgbClr val="C00000"/>
            </a:solidFill>
          </a:ln>
        </p:spPr>
        <p:style>
          <a:lnRef idx="0">
            <a:schemeClr val="accent6"/>
          </a:lnRef>
          <a:fillRef idx="1003">
            <a:schemeClr val="lt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tabLst>
                <a:tab pos="2332038" algn="l"/>
              </a:tabLst>
            </a:pPr>
            <a:r>
              <a:rPr lang="it-IT" sz="3100" dirty="0">
                <a:solidFill>
                  <a:schemeClr val="tx1"/>
                </a:solidFill>
                <a:latin typeface="Berlin Sans FB Demi" panose="020E0802020502020306" pitchFamily="34" charset="0"/>
              </a:rPr>
              <a:t>Nel costo complessivo sono comprese anche possibili erogazioni di contributo a favore del Centro di </a:t>
            </a:r>
            <a:r>
              <a:rPr lang="it-IT" sz="31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Spesa che </a:t>
            </a:r>
            <a:r>
              <a:rPr lang="it-IT" sz="3100" dirty="0">
                <a:solidFill>
                  <a:schemeClr val="tx1"/>
                </a:solidFill>
                <a:latin typeface="Berlin Sans FB Demi" panose="020E0802020502020306" pitchFamily="34" charset="0"/>
              </a:rPr>
              <a:t>presenta la </a:t>
            </a:r>
            <a:r>
              <a:rPr lang="it-IT" sz="31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proposta? </a:t>
            </a:r>
            <a:br>
              <a:rPr lang="it-IT" sz="31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100" dirty="0">
                <a:solidFill>
                  <a:schemeClr val="tx1"/>
                </a:solidFill>
                <a:latin typeface="Berlin Sans FB Demi" panose="020E0802020502020306" pitchFamily="34" charset="0"/>
              </a:rPr>
              <a:t/>
            </a:r>
            <a:br>
              <a:rPr lang="it-IT" sz="3100" dirty="0">
                <a:solidFill>
                  <a:schemeClr val="tx1"/>
                </a:solidFill>
                <a:latin typeface="Berlin Sans FB Demi" panose="020E0802020502020306" pitchFamily="34" charset="0"/>
              </a:rPr>
            </a:b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Non </a:t>
            </a: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è previsto alcun contributo a favore del Centro di Spesa che presenta la </a:t>
            </a:r>
            <a:r>
              <a:rPr lang="it-IT" sz="31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proposta.</a:t>
            </a:r>
            <a:r>
              <a:rPr lang="it-IT" sz="3100" dirty="0">
                <a:solidFill>
                  <a:srgbClr val="FF0000"/>
                </a:solidFill>
                <a:latin typeface="Berlin Sans FB Demi" panose="020E0802020502020306" pitchFamily="34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</a:rPr>
              <a:t>	</a:t>
            </a:r>
            <a:r>
              <a:rPr lang="it-IT" sz="2800" dirty="0">
                <a:solidFill>
                  <a:srgbClr val="FF0000"/>
                </a:solidFill>
              </a:rPr>
              <a:t>	</a:t>
            </a:r>
          </a:p>
        </p:txBody>
      </p:sp>
      <p:pic>
        <p:nvPicPr>
          <p:cNvPr id="1028" name="Picture 4" descr="http://www.ponricerca.gov.it/media/391169/blocco_loghi_pon_f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14" y="606730"/>
            <a:ext cx="8254295" cy="103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4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</Words>
  <Application>Microsoft Office PowerPoint</Application>
  <PresentationFormat>Personalizzato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1_Tema di Office</vt:lpstr>
      <vt:lpstr>  D.M 407 del 27.02.2018  FAQ   Il Piano Operativo per le attività di Attrazione e Mobilità       </vt:lpstr>
      <vt:lpstr>Il Piano Operativo per le attività di Attrazione e Mobilità e le singole linee di ricerca debbono contenere riferimenti anche alle aree CUN e ai relativi SSD?  No, l’avviso MIUR, fa riferimento esclusivamente alle aree della SNSI.    </vt:lpstr>
      <vt:lpstr>È necessario già in fase di presentazione del Piano Operativo di Attrazione e Mobilità produrre lettere di intenti/ manifestazioni di interesse/ convenzioni con Enti e Istituzioni estere relative all’accoglienza dei ricercatori?  No, la produzione di documentazione integrativa non è richiesta dall’avviso.   </vt:lpstr>
      <vt:lpstr>Nel Piano possono essere coinvolti Enti e Istituzioni estere con i quali l’Università ha già in essere una convenzione/ Accordo quadro o analogo atto?  Certamente. Il punto b) dell’Art. 3 dell’Avviso prevede esplicitamente che la proposta contenga “una sintetica descrizione dello stato dell’arte e delle collaborazioni eventualmente già in essere”    </vt:lpstr>
      <vt:lpstr> Il Piano Operativo per le attività di Attrazione e Mobilità deve essere necessariamente di 36 mesi oppure 36 mesi costituiscono il minimo arco temporale di riferimento?  Ogni contratto (trattandosi di RTD-A) dovrà avere una durata di 36 mesi, ma la durata del Piano dovrà risultare al massimo di 42 mesi (articolo 3 comma 1 del disciplinare: “Il soggetto beneficiario deve avviare le attività connesse con la realizzazione dei singoli interventi tempestivamente e comunque entro 6 mesi a decorrere dalla comunicazione di approvazione del progetto e concluderle entro i 42 mesi successivi”).    </vt:lpstr>
      <vt:lpstr>Nel costo complessivo sono comprese anche possibili erogazioni di contributo a favore del Centro di Spesa che presenta la proposta?   Non è previsto alcun contributo a favore del Centro di Spesa che presenta la proposta.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D.M 407 del 27.02.2018  FAQ   Caratteristiche delle linee di intervento</dc:title>
  <dc:creator>Utente</dc:creator>
  <cp:lastModifiedBy>Laganà Stefania</cp:lastModifiedBy>
  <cp:revision>32</cp:revision>
  <dcterms:created xsi:type="dcterms:W3CDTF">2018-04-08T21:26:04Z</dcterms:created>
  <dcterms:modified xsi:type="dcterms:W3CDTF">2018-04-09T08:59:40Z</dcterms:modified>
</cp:coreProperties>
</file>