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25377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131810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86456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452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8526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1413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100996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289253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72316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347097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7141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extLst>
      <p:ext uri="{BB962C8B-B14F-4D97-AF65-F5344CB8AC3E}">
        <p14:creationId xmlns:p14="http://schemas.microsoft.com/office/powerpoint/2010/main" val="2819514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029903" y="1848051"/>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b="1" dirty="0">
                <a:solidFill>
                  <a:schemeClr val="tx1"/>
                </a:solidFill>
                <a:latin typeface="Berlin Sans FB" panose="020E0602020502020306" pitchFamily="34" charset="0"/>
              </a:rPr>
              <a:t>D.M 407 del 27.02.2018</a:t>
            </a:r>
            <a:br>
              <a:rPr lang="it-IT" sz="3600" b="1" dirty="0">
                <a:solidFill>
                  <a:schemeClr val="tx1"/>
                </a:solidFill>
                <a:latin typeface="Berlin Sans FB" panose="020E0602020502020306" pitchFamily="34" charset="0"/>
              </a:rPr>
            </a:b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9600" b="1" dirty="0" smtClean="0">
                <a:solidFill>
                  <a:schemeClr val="tx1"/>
                </a:solidFill>
                <a:latin typeface="Berlin Sans FB" panose="020E0602020502020306" pitchFamily="34" charset="0"/>
              </a:rPr>
              <a:t>FAQ</a:t>
            </a:r>
            <a:br>
              <a:rPr lang="it-IT" sz="9600" b="1" dirty="0" smtClean="0">
                <a:solidFill>
                  <a:schemeClr val="tx1"/>
                </a:solidFill>
                <a:latin typeface="Berlin Sans FB" panose="020E06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b="1" dirty="0" smtClean="0">
                <a:solidFill>
                  <a:schemeClr val="tx1"/>
                </a:solidFill>
                <a:latin typeface="Berlin Sans FB Demi" panose="020E0802020502020306" pitchFamily="34" charset="0"/>
              </a:rPr>
              <a:t>Caratteristiche </a:t>
            </a:r>
            <a:r>
              <a:rPr lang="it-IT" b="1" dirty="0">
                <a:solidFill>
                  <a:schemeClr val="tx1"/>
                </a:solidFill>
                <a:latin typeface="Berlin Sans FB Demi" panose="020E0802020502020306" pitchFamily="34" charset="0"/>
              </a:rPr>
              <a:t>delle </a:t>
            </a:r>
            <a:r>
              <a:rPr lang="it-IT" b="1" dirty="0" smtClean="0">
                <a:solidFill>
                  <a:schemeClr val="tx1"/>
                </a:solidFill>
                <a:latin typeface="Berlin Sans FB Demi" panose="020E0802020502020306" pitchFamily="34" charset="0"/>
              </a:rPr>
              <a:t>proposte</a:t>
            </a:r>
            <a:r>
              <a:rPr lang="it-IT" sz="4000" b="1" dirty="0">
                <a:solidFill>
                  <a:schemeClr val="tx1"/>
                </a:solidFill>
                <a:latin typeface="Berlin Sans FB" panose="020E0602020502020306" pitchFamily="34" charset="0"/>
              </a:rPr>
              <a:t/>
            </a:r>
            <a:br>
              <a:rPr lang="it-IT" sz="40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9537" y="577854"/>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779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600" dirty="0" smtClean="0">
                <a:solidFill>
                  <a:schemeClr val="tx1"/>
                </a:solidFill>
                <a:latin typeface="Berlin Sans FB Demi" panose="020E0802020502020306" pitchFamily="34" charset="0"/>
              </a:rPr>
              <a:t>I </a:t>
            </a:r>
            <a:r>
              <a:rPr lang="it-IT" sz="3600" dirty="0">
                <a:solidFill>
                  <a:schemeClr val="tx1"/>
                </a:solidFill>
                <a:latin typeface="Berlin Sans FB Demi" panose="020E0802020502020306" pitchFamily="34" charset="0"/>
              </a:rPr>
              <a:t>Centri di Spesa possono presentare proposte anche sulla base di progetti già in essere</a:t>
            </a:r>
            <a:r>
              <a:rPr lang="it-IT" sz="3600" dirty="0" smtClean="0">
                <a:solidFill>
                  <a:schemeClr val="tx1"/>
                </a:solidFill>
                <a:latin typeface="Berlin Sans FB Demi" panose="020E0802020502020306" pitchFamily="34" charset="0"/>
              </a:rPr>
              <a:t>?</a:t>
            </a:r>
            <a:br>
              <a:rPr lang="it-IT" sz="3600" dirty="0" smtClean="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Si, potranno essere incluse anche attività relative a progetti in corso di attuazione</a:t>
            </a: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575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Ove </a:t>
            </a:r>
            <a:r>
              <a:rPr lang="it-IT" sz="3100" dirty="0">
                <a:solidFill>
                  <a:schemeClr val="tx1"/>
                </a:solidFill>
                <a:latin typeface="Berlin Sans FB Demi" panose="020E0802020502020306" pitchFamily="34" charset="0"/>
              </a:rPr>
              <a:t>siano previste entrambe le  linee (Linea 1 e Linea 2) deve essere previsto lo stesso numero di ricercatori per entrambe? </a:t>
            </a: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a:solidFill>
                  <a:schemeClr val="tx1"/>
                </a:solidFill>
                <a:latin typeface="Berlin Sans FB Demi" panose="020E0802020502020306" pitchFamily="34" charset="0"/>
              </a:rPr>
              <a:t/>
            </a:r>
            <a:br>
              <a:rPr lang="it-IT" sz="3100" dirty="0">
                <a:solidFill>
                  <a:schemeClr val="tx1"/>
                </a:solidFill>
                <a:latin typeface="Berlin Sans FB Demi" panose="020E0802020502020306" pitchFamily="34" charset="0"/>
              </a:rPr>
            </a:br>
            <a:r>
              <a:rPr lang="it-IT" sz="3100" dirty="0" smtClean="0">
                <a:solidFill>
                  <a:srgbClr val="FF0000"/>
                </a:solidFill>
                <a:latin typeface="Berlin Sans FB Demi" panose="020E0802020502020306" pitchFamily="34" charset="0"/>
              </a:rPr>
              <a:t>No</a:t>
            </a:r>
            <a:r>
              <a:rPr lang="it-IT" sz="3100" dirty="0">
                <a:solidFill>
                  <a:srgbClr val="FF0000"/>
                </a:solidFill>
                <a:latin typeface="Berlin Sans FB Demi" panose="020E0802020502020306" pitchFamily="34" charset="0"/>
              </a:rPr>
              <a:t>, deve essere solo dimostrata la coerenza tra il numero di ricercatori previsti su ciascuna linea e le attività proposte tenuto conto di quanto disposto all’art. 1 comma 3.</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468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200" dirty="0" smtClean="0">
                <a:solidFill>
                  <a:schemeClr val="tx1"/>
                </a:solidFill>
                <a:latin typeface="Berlin Sans FB Demi" panose="020E0802020502020306" pitchFamily="34" charset="0"/>
              </a:rPr>
              <a:t>La </a:t>
            </a:r>
            <a:r>
              <a:rPr lang="it-IT" sz="3200" dirty="0">
                <a:solidFill>
                  <a:schemeClr val="tx1"/>
                </a:solidFill>
                <a:latin typeface="Berlin Sans FB Demi" panose="020E0802020502020306" pitchFamily="34" charset="0"/>
              </a:rPr>
              <a:t>proposta presentata dal singolo Centro di spesa può proporre una sola linea di intervento</a:t>
            </a:r>
            <a:r>
              <a:rPr lang="it-IT" sz="3200" dirty="0" smtClean="0">
                <a:solidFill>
                  <a:schemeClr val="tx1"/>
                </a:solidFill>
                <a:latin typeface="Berlin Sans FB Demi" panose="020E0802020502020306" pitchFamily="34" charset="0"/>
              </a:rPr>
              <a:t>?</a:t>
            </a:r>
            <a:br>
              <a:rPr lang="it-IT" sz="3200" dirty="0" smtClean="0">
                <a:solidFill>
                  <a:schemeClr val="tx1"/>
                </a:solidFill>
                <a:latin typeface="Berlin Sans FB Demi" panose="020E0802020502020306" pitchFamily="34" charset="0"/>
              </a:rPr>
            </a:br>
            <a:r>
              <a:rPr lang="it-IT" sz="3100" dirty="0">
                <a:solidFill>
                  <a:schemeClr val="tx1"/>
                </a:solidFill>
                <a:latin typeface="Berlin Sans FB Demi" panose="020E0802020502020306" pitchFamily="34" charset="0"/>
              </a:rPr>
              <a:t/>
            </a:r>
            <a:br>
              <a:rPr lang="it-IT" sz="3100" dirty="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200" dirty="0">
                <a:solidFill>
                  <a:srgbClr val="FF0000"/>
                </a:solidFill>
                <a:latin typeface="Berlin Sans FB Demi" panose="020E0802020502020306" pitchFamily="34" charset="0"/>
              </a:rPr>
              <a:t>Si, è possibile prevedere una sola linea di intervento (attrazione/mobilità)</a:t>
            </a:r>
            <a:endParaRPr lang="it-IT" sz="32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69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Per </a:t>
            </a:r>
            <a:r>
              <a:rPr lang="it-IT" sz="3100" dirty="0">
                <a:solidFill>
                  <a:schemeClr val="tx1"/>
                </a:solidFill>
                <a:latin typeface="Berlin Sans FB Demi" panose="020E0802020502020306" pitchFamily="34" charset="0"/>
              </a:rPr>
              <a:t>ogni Centro di spesa, esiste un numero mimino e massimo di mobilità dei ricercatori e/o di attrazione dei ricercatori per ciascuna linea nell’ambito della singola proposta?</a:t>
            </a:r>
            <a:br>
              <a:rPr lang="it-IT" sz="3100" dirty="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a:solidFill>
                  <a:srgbClr val="FF0000"/>
                </a:solidFill>
                <a:latin typeface="Berlin Sans FB Demi" panose="020E0802020502020306" pitchFamily="34" charset="0"/>
              </a:rPr>
              <a:t>No, non ci sono limitazioni nel numero di ricercatori, ma deve essere evidente la coerenza del numero di ricercatori con la proposta presentata.</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29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100" dirty="0" smtClean="0">
                <a:solidFill>
                  <a:schemeClr val="tx1"/>
                </a:solidFill>
                <a:latin typeface="Berlin Sans FB Demi" panose="020E0802020502020306" pitchFamily="34" charset="0"/>
              </a:rPr>
              <a:t>I </a:t>
            </a:r>
            <a:r>
              <a:rPr lang="it-IT" sz="3100" dirty="0">
                <a:solidFill>
                  <a:schemeClr val="tx1"/>
                </a:solidFill>
                <a:latin typeface="Berlin Sans FB Demi" panose="020E0802020502020306" pitchFamily="34" charset="0"/>
              </a:rPr>
              <a:t>profili 2.1 e 2.2 di cui all’art. 1 comma 2 lettera b) sono entrambi necessari per l’Attrazione dei ricercatori oppure sono alternativi? </a:t>
            </a:r>
            <a:br>
              <a:rPr lang="it-IT" sz="3100" dirty="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a:solidFill>
                  <a:srgbClr val="FF0000"/>
                </a:solidFill>
                <a:latin typeface="Berlin Sans FB Demi" panose="020E0802020502020306" pitchFamily="34" charset="0"/>
              </a:rPr>
              <a:t>Se si attiva la linea di intervento 2, il profilo 2.1 è sempre necessario. </a:t>
            </a:r>
            <a:r>
              <a:rPr lang="it-IT" sz="3100" dirty="0" smtClean="0">
                <a:solidFill>
                  <a:srgbClr val="FF0000"/>
                </a:solidFill>
                <a:latin typeface="Berlin Sans FB Demi" panose="020E0802020502020306" pitchFamily="34" charset="0"/>
              </a:rPr>
              <a:t/>
            </a:r>
            <a:br>
              <a:rPr lang="it-IT" sz="3100" dirty="0" smtClean="0">
                <a:solidFill>
                  <a:srgbClr val="FF0000"/>
                </a:solidFill>
                <a:latin typeface="Berlin Sans FB Demi" panose="020E0802020502020306" pitchFamily="34" charset="0"/>
              </a:rPr>
            </a:br>
            <a:r>
              <a:rPr lang="it-IT" sz="3100" dirty="0" smtClean="0">
                <a:solidFill>
                  <a:srgbClr val="FF0000"/>
                </a:solidFill>
                <a:latin typeface="Berlin Sans FB Demi" panose="020E0802020502020306" pitchFamily="34" charset="0"/>
              </a:rPr>
              <a:t>Ove </a:t>
            </a:r>
            <a:r>
              <a:rPr lang="it-IT" sz="3100" dirty="0">
                <a:solidFill>
                  <a:srgbClr val="FF0000"/>
                </a:solidFill>
                <a:latin typeface="Berlin Sans FB Demi" panose="020E0802020502020306" pitchFamily="34" charset="0"/>
              </a:rPr>
              <a:t>presenti entrambi i profili, il profilo 2.2 non deve essere prevalente né numericamente né economicamente, sia rispetto al profilo 2.1 sia rispetto al profilo 1.</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142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91</Words>
  <Application>Microsoft Office PowerPoint</Application>
  <PresentationFormat>Personalizzato</PresentationFormat>
  <Paragraphs>6</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1_Tema di Office</vt:lpstr>
      <vt:lpstr>D.M 407 del 27.02.2018  FAQ   Caratteristiche delle proposte      </vt:lpstr>
      <vt:lpstr>I Centri di Spesa possono presentare proposte anche sulla base di progetti già in essere?   Si, potranno essere incluse anche attività relative a progetti in corso di attuazione     </vt:lpstr>
      <vt:lpstr> Ove siano previste entrambe le  linee (Linea 1 e Linea 2) deve essere previsto lo stesso numero di ricercatori per entrambe?   No, deve essere solo dimostrata la coerenza tra il numero di ricercatori previsti su ciascuna linea e le attività proposte tenuto conto di quanto disposto all’art. 1 comma 3.</vt:lpstr>
      <vt:lpstr>La proposta presentata dal singolo Centro di spesa può proporre una sola linea di intervento?   Si, è possibile prevedere una sola linea di intervento (attrazione/mobilità)</vt:lpstr>
      <vt:lpstr>Per ogni Centro di spesa, esiste un numero mimino e massimo di mobilità dei ricercatori e/o di attrazione dei ricercatori per ciascuna linea nell’ambito della singola proposta?  No, non ci sono limitazioni nel numero di ricercatori, ma deve essere evidente la coerenza del numero di ricercatori con la proposta presentata.</vt:lpstr>
      <vt:lpstr>I profili 2.1 e 2.2 di cui all’art. 1 comma 2 lettera b) sono entrambi necessari per l’Attrazione dei ricercatori oppure sono alternativi?   Se si attiva la linea di intervento 2, il profilo 2.1 è sempre necessario.  Ove presenti entrambi i profili, il profilo 2.2 non deve essere prevalente né numericamente né economicamente, sia rispetto al profilo 2.1 sia rispetto al profilo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 407 del 27.02.2018  FAQ   Caratteristiche delle linee di intervento</dc:title>
  <dc:creator>Utente</dc:creator>
  <cp:lastModifiedBy>Laganà Stefania</cp:lastModifiedBy>
  <cp:revision>10</cp:revision>
  <dcterms:created xsi:type="dcterms:W3CDTF">2018-04-08T21:26:04Z</dcterms:created>
  <dcterms:modified xsi:type="dcterms:W3CDTF">2018-04-09T09:29:59Z</dcterms:modified>
</cp:coreProperties>
</file>