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0" autoAdjust="0"/>
    <p:restoredTop sz="95204"/>
  </p:normalViewPr>
  <p:slideViewPr>
    <p:cSldViewPr snapToGrid="0">
      <p:cViewPr varScale="1">
        <p:scale>
          <a:sx n="91" d="100"/>
          <a:sy n="91" d="100"/>
        </p:scale>
        <p:origin x="872"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24/05/18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25377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24/05/18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1318107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24/05/18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86456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24/05/18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452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8757C9-F51B-4C51-B5BD-2379F61F8740}" type="datetimeFigureOut">
              <a:rPr lang="it-IT" smtClean="0"/>
              <a:pPr/>
              <a:t>24/05/18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8526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8757C9-F51B-4C51-B5BD-2379F61F8740}" type="datetimeFigureOut">
              <a:rPr lang="it-IT" smtClean="0"/>
              <a:pPr/>
              <a:t>24/05/18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1413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8757C9-F51B-4C51-B5BD-2379F61F8740}" type="datetimeFigureOut">
              <a:rPr lang="it-IT" smtClean="0"/>
              <a:pPr/>
              <a:t>24/05/18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100996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8757C9-F51B-4C51-B5BD-2379F61F8740}" type="datetimeFigureOut">
              <a:rPr lang="it-IT" smtClean="0"/>
              <a:pPr/>
              <a:t>24/05/18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2892532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757C9-F51B-4C51-B5BD-2379F61F8740}" type="datetimeFigureOut">
              <a:rPr lang="it-IT" smtClean="0"/>
              <a:pPr/>
              <a:t>24/05/18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72316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24/05/18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347097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24/05/18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extLst>
      <p:ext uri="{BB962C8B-B14F-4D97-AF65-F5344CB8AC3E}">
        <p14:creationId xmlns:p14="http://schemas.microsoft.com/office/powerpoint/2010/main" val="4714168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57C9-F51B-4C51-B5BD-2379F61F8740}" type="datetimeFigureOut">
              <a:rPr lang="it-IT" smtClean="0"/>
              <a:pPr/>
              <a:t>24/05/18</a:t>
            </a:fld>
            <a:endParaRPr lang="it-IT"/>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9A24C-6547-4AB3-88F1-BBEA01814F7B}" type="slidenum">
              <a:rPr lang="it-IT" smtClean="0"/>
              <a:pPr/>
              <a:t>‹n.›</a:t>
            </a:fld>
            <a:endParaRPr lang="it-IT"/>
          </a:p>
        </p:txBody>
      </p:sp>
    </p:spTree>
    <p:extLst>
      <p:ext uri="{BB962C8B-B14F-4D97-AF65-F5344CB8AC3E}">
        <p14:creationId xmlns:p14="http://schemas.microsoft.com/office/powerpoint/2010/main" val="2819514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029903" y="1848051"/>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600" b="1" dirty="0">
                <a:solidFill>
                  <a:schemeClr val="tx1"/>
                </a:solidFill>
                <a:latin typeface="Berlin Sans FB" panose="020E0602020502020306" pitchFamily="34" charset="0"/>
              </a:rPr>
              <a:t>D.M 407 del 27.02.2018</a:t>
            </a:r>
            <a:br>
              <a:rPr lang="it-IT" sz="3600" b="1" dirty="0">
                <a:solidFill>
                  <a:schemeClr val="tx1"/>
                </a:solidFill>
                <a:latin typeface="Berlin Sans FB" panose="020E0602020502020306" pitchFamily="34" charset="0"/>
              </a:rPr>
            </a:br>
            <a:r>
              <a:rPr lang="it-IT" sz="3600" b="1" dirty="0">
                <a:solidFill>
                  <a:schemeClr val="tx1"/>
                </a:solidFill>
                <a:latin typeface="Berlin Sans FB" panose="020E0602020502020306" pitchFamily="34" charset="0"/>
              </a:rPr>
              <a:t/>
            </a:r>
            <a:br>
              <a:rPr lang="it-IT" sz="3600" b="1" dirty="0">
                <a:solidFill>
                  <a:schemeClr val="tx1"/>
                </a:solidFill>
                <a:latin typeface="Berlin Sans FB" panose="020E0602020502020306" pitchFamily="34" charset="0"/>
              </a:rPr>
            </a:br>
            <a:r>
              <a:rPr lang="it-IT" sz="9600" b="1" dirty="0" smtClean="0">
                <a:solidFill>
                  <a:schemeClr val="tx1"/>
                </a:solidFill>
                <a:latin typeface="Berlin Sans FB" panose="020E0602020502020306" pitchFamily="34" charset="0"/>
              </a:rPr>
              <a:t>FAQ</a:t>
            </a:r>
            <a:br>
              <a:rPr lang="it-IT" sz="9600" b="1" dirty="0" smtClean="0">
                <a:solidFill>
                  <a:schemeClr val="tx1"/>
                </a:solidFill>
                <a:latin typeface="Berlin Sans FB" panose="020E06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b="1" dirty="0" smtClean="0">
                <a:solidFill>
                  <a:schemeClr val="tx1"/>
                </a:solidFill>
                <a:latin typeface="Berlin Sans FB Demi" panose="020E0802020502020306" pitchFamily="34" charset="0"/>
              </a:rPr>
              <a:t>Caratteristiche </a:t>
            </a:r>
            <a:r>
              <a:rPr lang="it-IT" b="1" dirty="0">
                <a:solidFill>
                  <a:schemeClr val="tx1"/>
                </a:solidFill>
                <a:latin typeface="Berlin Sans FB Demi" panose="020E0802020502020306" pitchFamily="34" charset="0"/>
              </a:rPr>
              <a:t>delle linee di </a:t>
            </a:r>
            <a:r>
              <a:rPr lang="it-IT" b="1" dirty="0" smtClean="0">
                <a:solidFill>
                  <a:schemeClr val="tx1"/>
                </a:solidFill>
                <a:latin typeface="Berlin Sans FB Demi" panose="020E0802020502020306" pitchFamily="34" charset="0"/>
              </a:rPr>
              <a:t>intervento</a:t>
            </a:r>
            <a:r>
              <a:rPr lang="it-IT" sz="4000" b="1" dirty="0">
                <a:solidFill>
                  <a:schemeClr val="tx1"/>
                </a:solidFill>
                <a:latin typeface="Berlin Sans FB" panose="020E0602020502020306" pitchFamily="34" charset="0"/>
              </a:rPr>
              <a:t/>
            </a:r>
            <a:br>
              <a:rPr lang="it-IT" sz="4000" b="1" dirty="0">
                <a:solidFill>
                  <a:schemeClr val="tx1"/>
                </a:solidFill>
                <a:latin typeface="Berlin Sans FB" panose="020E0602020502020306" pitchFamily="34" charset="0"/>
              </a:rPr>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9537" y="577854"/>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779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891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2400" dirty="0" smtClean="0">
                <a:solidFill>
                  <a:schemeClr val="tx1"/>
                </a:solidFill>
                <a:latin typeface="Berlin Sans FB Demi" panose="020E0802020502020306" pitchFamily="34" charset="0"/>
              </a:rPr>
              <a:t>L’esperienza </a:t>
            </a:r>
            <a:r>
              <a:rPr lang="it-IT" sz="2400" dirty="0">
                <a:solidFill>
                  <a:schemeClr val="tx1"/>
                </a:solidFill>
                <a:latin typeface="Berlin Sans FB Demi" panose="020E0802020502020306" pitchFamily="34" charset="0"/>
              </a:rPr>
              <a:t>biennale all’estero deve essere consecutiva negli 8 anni o cumulativa di periodo diversi fino ad almeno due anni? Inoltre, se può essere cumulativa, deve essere svolta nella stessa struttura o nazione o anche sedi nazionali </a:t>
            </a:r>
            <a:r>
              <a:rPr lang="it-IT" sz="2400" dirty="0" smtClean="0">
                <a:solidFill>
                  <a:schemeClr val="tx1"/>
                </a:solidFill>
                <a:latin typeface="Berlin Sans FB Demi" panose="020E0802020502020306" pitchFamily="34" charset="0"/>
              </a:rPr>
              <a:t>differenti?</a:t>
            </a:r>
            <a:br>
              <a:rPr lang="it-IT" sz="2400" dirty="0" smtClean="0">
                <a:solidFill>
                  <a:schemeClr val="tx1"/>
                </a:solidFill>
                <a:latin typeface="Berlin Sans FB Demi" panose="020E0802020502020306" pitchFamily="34" charset="0"/>
              </a:rPr>
            </a:br>
            <a:r>
              <a:rPr lang="it-IT" sz="2700" dirty="0">
                <a:solidFill>
                  <a:srgbClr val="FF0000"/>
                </a:solidFill>
                <a:latin typeface="Berlin Sans FB Demi" panose="020E0802020502020306" pitchFamily="34" charset="0"/>
              </a:rPr>
              <a:t/>
            </a:r>
            <a:br>
              <a:rPr lang="it-IT" sz="2700" dirty="0">
                <a:solidFill>
                  <a:srgbClr val="FF0000"/>
                </a:solidFill>
                <a:latin typeface="Berlin Sans FB Demi" panose="020E0802020502020306" pitchFamily="34" charset="0"/>
              </a:rPr>
            </a:br>
            <a:r>
              <a:rPr lang="it-IT" sz="2400" dirty="0">
                <a:solidFill>
                  <a:srgbClr val="FF0000"/>
                </a:solidFill>
                <a:latin typeface="Berlin Sans FB Demi" panose="020E0802020502020306" pitchFamily="34" charset="0"/>
              </a:rPr>
              <a:t>Alla data di pubblicazione del bando da parte delle Università i dottori di ricerca devono essere operanti (e quindi sotto contratto) presso una delle strutture indicate dal bando; la verifica sui due anni di esperienza (anche non consecutivi e non  necessariamente presso la stessa struttura) sarà a carico dell’università che avrà emanato il bando </a:t>
            </a:r>
            <a:endParaRPr lang="it-IT" sz="2400" u="sng"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353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891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2700" dirty="0" smtClean="0">
                <a:solidFill>
                  <a:schemeClr val="tx1"/>
                </a:solidFill>
                <a:latin typeface="Berlin Sans FB Demi" panose="020E0802020502020306" pitchFamily="34" charset="0"/>
              </a:rPr>
              <a:t>Il </a:t>
            </a:r>
            <a:r>
              <a:rPr lang="it-IT" sz="2700" dirty="0">
                <a:solidFill>
                  <a:schemeClr val="tx1"/>
                </a:solidFill>
                <a:latin typeface="Berlin Sans FB Demi" panose="020E0802020502020306" pitchFamily="34" charset="0"/>
              </a:rPr>
              <a:t>termine “operanti” relativo alla linea 2 deve intendersi come semplici “collaboranti” o deve presumere l’esistenza di un contratto giuridicamente valido stipulato con la struttura ospitante</a:t>
            </a:r>
            <a:r>
              <a:rPr lang="it-IT" sz="2700" dirty="0" smtClean="0">
                <a:solidFill>
                  <a:schemeClr val="tx1"/>
                </a:solidFill>
                <a:latin typeface="Berlin Sans FB Demi" panose="020E0802020502020306" pitchFamily="34" charset="0"/>
              </a:rPr>
              <a:t>?</a:t>
            </a:r>
            <a:br>
              <a:rPr lang="it-IT" sz="2700" dirty="0" smtClean="0">
                <a:solidFill>
                  <a:schemeClr val="tx1"/>
                </a:solidFill>
                <a:latin typeface="Berlin Sans FB Demi" panose="020E0802020502020306" pitchFamily="34" charset="0"/>
              </a:rPr>
            </a:br>
            <a:r>
              <a:rPr lang="it-IT" sz="2400" dirty="0" smtClean="0">
                <a:solidFill>
                  <a:schemeClr val="tx1"/>
                </a:solidFill>
                <a:latin typeface="Berlin Sans FB Demi" panose="020E0802020502020306" pitchFamily="34" charset="0"/>
              </a:rPr>
              <a:t> </a:t>
            </a:r>
            <a:r>
              <a:rPr lang="it-IT" sz="2700" dirty="0">
                <a:solidFill>
                  <a:srgbClr val="FF0000"/>
                </a:solidFill>
                <a:latin typeface="Berlin Sans FB Demi" panose="020E0802020502020306" pitchFamily="34" charset="0"/>
              </a:rPr>
              <a:t/>
            </a:r>
            <a:br>
              <a:rPr lang="it-IT" sz="2700" dirty="0">
                <a:solidFill>
                  <a:srgbClr val="FF0000"/>
                </a:solidFill>
                <a:latin typeface="Berlin Sans FB Demi" panose="020E0802020502020306" pitchFamily="34" charset="0"/>
              </a:rPr>
            </a:br>
            <a:r>
              <a:rPr lang="it-IT" sz="2700" dirty="0">
                <a:solidFill>
                  <a:srgbClr val="FF0000"/>
                </a:solidFill>
                <a:latin typeface="Berlin Sans FB Demi" panose="020E0802020502020306" pitchFamily="34" charset="0"/>
              </a:rPr>
              <a:t>L’esperienza fuori aree PON deve essere attestata da un atto giuridicamente valido (di regola: contratto), non può essere sufficiente la semplice collaborazione priva di un rapporto professionale o di dipendenza (ancorché temporanea) con la struttura ospitante</a:t>
            </a:r>
            <a:endParaRPr lang="it-IT" sz="2700" u="sng"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052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527622"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200" dirty="0" smtClean="0">
                <a:solidFill>
                  <a:schemeClr val="tx1"/>
                </a:solidFill>
                <a:latin typeface="Berlin Sans FB Demi" panose="020E0802020502020306" pitchFamily="34" charset="0"/>
              </a:rPr>
              <a:t>In </a:t>
            </a:r>
            <a:r>
              <a:rPr lang="it-IT" sz="3200" dirty="0">
                <a:solidFill>
                  <a:schemeClr val="tx1"/>
                </a:solidFill>
                <a:latin typeface="Berlin Sans FB Demi" panose="020E0802020502020306" pitchFamily="34" charset="0"/>
              </a:rPr>
              <a:t>che modo deve essere certificata l’esperienza acquisita con riferimento ai punti 2.1 e 2.2</a:t>
            </a:r>
            <a:r>
              <a:rPr lang="it-IT" sz="3200" dirty="0" smtClean="0">
                <a:solidFill>
                  <a:schemeClr val="tx1"/>
                </a:solidFill>
                <a:latin typeface="Berlin Sans FB Demi" panose="020E0802020502020306" pitchFamily="34" charset="0"/>
              </a:rPr>
              <a:t>?</a:t>
            </a:r>
            <a:br>
              <a:rPr lang="it-IT" sz="3200" dirty="0" smtClean="0">
                <a:solidFill>
                  <a:schemeClr val="tx1"/>
                </a:solidFill>
                <a:latin typeface="Berlin Sans FB Demi" panose="020E0802020502020306" pitchFamily="34" charset="0"/>
              </a:rPr>
            </a:br>
            <a:r>
              <a:rPr lang="it-IT" sz="3200" dirty="0">
                <a:solidFill>
                  <a:schemeClr val="tx1"/>
                </a:solidFill>
                <a:latin typeface="Berlin Sans FB Demi" panose="020E0802020502020306" pitchFamily="34" charset="0"/>
              </a:rPr>
              <a:t/>
            </a:r>
            <a:br>
              <a:rPr lang="it-IT" sz="3200" dirty="0">
                <a:solidFill>
                  <a:schemeClr val="tx1"/>
                </a:solidFill>
                <a:latin typeface="Berlin Sans FB Demi" panose="020E0802020502020306" pitchFamily="34" charset="0"/>
              </a:rPr>
            </a:br>
            <a:r>
              <a:rPr lang="it-IT" sz="3200" dirty="0" smtClean="0">
                <a:solidFill>
                  <a:schemeClr val="tx1"/>
                </a:solidFill>
                <a:latin typeface="Berlin Sans FB Demi" panose="020E0802020502020306" pitchFamily="34" charset="0"/>
              </a:rPr>
              <a:t> </a:t>
            </a:r>
            <a:r>
              <a:rPr lang="it-IT" sz="3200" dirty="0">
                <a:solidFill>
                  <a:srgbClr val="FF0000"/>
                </a:solidFill>
                <a:latin typeface="Berlin Sans FB Demi" panose="020E0802020502020306" pitchFamily="34" charset="0"/>
              </a:rPr>
              <a:t/>
            </a:r>
            <a:br>
              <a:rPr lang="it-IT" sz="3200" dirty="0">
                <a:solidFill>
                  <a:srgbClr val="FF0000"/>
                </a:solidFill>
                <a:latin typeface="Berlin Sans FB Demi" panose="020E0802020502020306" pitchFamily="34" charset="0"/>
              </a:rPr>
            </a:br>
            <a:r>
              <a:rPr lang="it-IT" sz="3200" dirty="0">
                <a:solidFill>
                  <a:srgbClr val="FF0000"/>
                </a:solidFill>
                <a:latin typeface="Berlin Sans FB Demi" panose="020E0802020502020306" pitchFamily="34" charset="0"/>
              </a:rPr>
              <a:t>Le modalità saranno indicate nel bando  di reclutamento dei ricercatori che sarà emanato da ciascuna Università.</a:t>
            </a:r>
            <a:endParaRPr lang="it-IT" sz="3200" u="sng"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376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527622"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200" dirty="0" smtClean="0">
                <a:solidFill>
                  <a:schemeClr val="tx1"/>
                </a:solidFill>
                <a:latin typeface="Berlin Sans FB Demi" panose="020E0802020502020306" pitchFamily="34" charset="0"/>
              </a:rPr>
              <a:t>Se </a:t>
            </a:r>
            <a:r>
              <a:rPr lang="it-IT" sz="3200" dirty="0">
                <a:solidFill>
                  <a:schemeClr val="tx1"/>
                </a:solidFill>
                <a:latin typeface="Berlin Sans FB Demi" panose="020E0802020502020306" pitchFamily="34" charset="0"/>
              </a:rPr>
              <a:t>il soggetto ammissibile alla domanda di partecipazione rientra in entrambe le linee di intervento, può presentare due proposte una per la linea 1 e una per la linea 2 con lo stesso progetto oppure con due progetti differenti?</a:t>
            </a:r>
            <a:br>
              <a:rPr lang="it-IT" sz="3200" dirty="0">
                <a:solidFill>
                  <a:schemeClr val="tx1"/>
                </a:solidFill>
                <a:latin typeface="Berlin Sans FB Demi" panose="020E0802020502020306" pitchFamily="34" charset="0"/>
              </a:rPr>
            </a:br>
            <a:r>
              <a:rPr lang="it-IT" sz="3200" dirty="0" smtClean="0">
                <a:solidFill>
                  <a:schemeClr val="tx1"/>
                </a:solidFill>
                <a:latin typeface="Berlin Sans FB Demi" panose="020E0802020502020306" pitchFamily="34" charset="0"/>
              </a:rPr>
              <a:t> </a:t>
            </a:r>
            <a:r>
              <a:rPr lang="it-IT" sz="3200" dirty="0">
                <a:solidFill>
                  <a:srgbClr val="FF0000"/>
                </a:solidFill>
                <a:latin typeface="Berlin Sans FB Demi" panose="020E0802020502020306" pitchFamily="34" charset="0"/>
              </a:rPr>
              <a:t/>
            </a:r>
            <a:br>
              <a:rPr lang="it-IT" sz="3200" dirty="0">
                <a:solidFill>
                  <a:srgbClr val="FF0000"/>
                </a:solidFill>
                <a:latin typeface="Berlin Sans FB Demi" panose="020E0802020502020306" pitchFamily="34" charset="0"/>
              </a:rPr>
            </a:br>
            <a:r>
              <a:rPr lang="it-IT" sz="3200" dirty="0">
                <a:solidFill>
                  <a:srgbClr val="FF0000"/>
                </a:solidFill>
                <a:latin typeface="Berlin Sans FB Demi" panose="020E0802020502020306" pitchFamily="34" charset="0"/>
              </a:rPr>
              <a:t>Se il soggetto ammissibile alla domanda di partecipazione rientra in entrambe le linee di intervento, salvo diverso avviso dell’ateneo che emanerà i bandi, potrà presentare la propria candidatura per entrambe le linee.</a:t>
            </a:r>
            <a:endParaRPr lang="it-IT" sz="3200" u="sng"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056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olo 3"/>
          <p:cNvSpPr>
            <a:spLocks noGrp="1"/>
          </p:cNvSpPr>
          <p:nvPr>
            <p:ph type="ctrTitle"/>
          </p:nvPr>
        </p:nvSpPr>
        <p:spPr>
          <a:xfrm>
            <a:off x="1527622"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200" dirty="0">
                <a:solidFill>
                  <a:schemeClr val="tx1"/>
                </a:solidFill>
                <a:latin typeface="Berlin Sans FB Demi" panose="020E0802020502020306" pitchFamily="34" charset="0"/>
              </a:rPr>
              <a:t>E’ possibile ritenere che vengano contrattualizzati dagli atenei "come ricercatori a tempo determinato" anche soggetti che alla data dell’avviso MIUR non abbiano ancora conseguito il titolo di dottore di ricerca?</a:t>
            </a:r>
            <a:br>
              <a:rPr lang="it-IT" sz="3200" dirty="0">
                <a:solidFill>
                  <a:schemeClr val="tx1"/>
                </a:solidFill>
                <a:latin typeface="Berlin Sans FB Demi" panose="020E0802020502020306" pitchFamily="34" charset="0"/>
              </a:rPr>
            </a:br>
            <a:r>
              <a:rPr lang="it-IT" sz="3200" dirty="0" smtClean="0">
                <a:solidFill>
                  <a:srgbClr val="FF0000"/>
                </a:solidFill>
                <a:latin typeface="Berlin Sans FB Demi" panose="020E0802020502020306" pitchFamily="34" charset="0"/>
              </a:rPr>
              <a:t>L’interpretazione non sembra corretta , perché alla data dell’avviso MIUR tali “ ricercatori “non risultano ancora in possesso del titolo di dottore </a:t>
            </a:r>
            <a:r>
              <a:rPr lang="it-IT" sz="3200" smtClean="0">
                <a:solidFill>
                  <a:srgbClr val="FF0000"/>
                </a:solidFill>
                <a:latin typeface="Berlin Sans FB Demi" panose="020E0802020502020306" pitchFamily="34" charset="0"/>
              </a:rPr>
              <a:t>di ricerca</a:t>
            </a:r>
            <a:endParaRPr lang="it-IT" sz="3200" dirty="0">
              <a:solidFill>
                <a:srgbClr val="FF0000"/>
              </a:solidFill>
              <a:latin typeface="Berlin Sans FB Demi" panose="020E0802020502020306" pitchFamily="34" charset="0"/>
            </a:endParaRPr>
          </a:p>
        </p:txBody>
      </p:sp>
      <p:pic>
        <p:nvPicPr>
          <p:cNvPr id="1028" name="Picture 4" descr="http://www.ponricerca.gov.it/media/391169/blocco_loghi_pon_fs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0699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21744" y="1953930"/>
            <a:ext cx="9846644" cy="4562374"/>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fontScale="90000"/>
          </a:bodyPr>
          <a:lstStyle/>
          <a:p>
            <a:pPr>
              <a:tabLst>
                <a:tab pos="2332038" algn="l"/>
              </a:tabLst>
            </a:pPr>
            <a:r>
              <a:rPr lang="it-IT" sz="3600" dirty="0" smtClean="0">
                <a:solidFill>
                  <a:schemeClr val="tx1"/>
                </a:solidFill>
                <a:latin typeface="Berlin Sans FB Demi" panose="020E0802020502020306" pitchFamily="34" charset="0"/>
              </a:rPr>
              <a:t/>
            </a:r>
            <a:br>
              <a:rPr lang="it-IT" sz="3600" dirty="0" smtClean="0">
                <a:solidFill>
                  <a:schemeClr val="tx1"/>
                </a:solidFill>
                <a:latin typeface="Berlin Sans FB Demi" panose="020E0802020502020306" pitchFamily="34" charset="0"/>
              </a:rPr>
            </a:br>
            <a:r>
              <a:rPr lang="it-IT" sz="3600" dirty="0" smtClean="0">
                <a:solidFill>
                  <a:schemeClr val="tx1"/>
                </a:solidFill>
                <a:latin typeface="Berlin Sans FB Demi" panose="020E0802020502020306" pitchFamily="34" charset="0"/>
              </a:rPr>
              <a:t>Il </a:t>
            </a:r>
            <a:r>
              <a:rPr lang="it-IT" sz="3600" dirty="0">
                <a:solidFill>
                  <a:schemeClr val="tx1"/>
                </a:solidFill>
                <a:latin typeface="Berlin Sans FB Demi" panose="020E0802020502020306" pitchFamily="34" charset="0"/>
              </a:rPr>
              <a:t>dottorato di ricerca può essere stato conseguito presso qualsiasi istituzione universitaria, sia in Italia sia all’estero</a:t>
            </a:r>
            <a:r>
              <a:rPr lang="it-IT" sz="3600" dirty="0" smtClean="0">
                <a:solidFill>
                  <a:schemeClr val="tx1"/>
                </a:solidFill>
                <a:latin typeface="Berlin Sans FB Demi" panose="020E0802020502020306" pitchFamily="34" charset="0"/>
              </a:rPr>
              <a:t>?</a:t>
            </a:r>
            <a:br>
              <a:rPr lang="it-IT" sz="3600" dirty="0" smtClean="0">
                <a:solidFill>
                  <a:schemeClr val="tx1"/>
                </a:solidFill>
                <a:latin typeface="Berlin Sans FB Demi" panose="020E0802020502020306" pitchFamily="34" charset="0"/>
              </a:rPr>
            </a:br>
            <a:r>
              <a:rPr lang="it-IT" sz="3600" b="1" dirty="0" smtClean="0">
                <a:solidFill>
                  <a:schemeClr val="tx1"/>
                </a:solidFill>
                <a:latin typeface="Berlin Sans FB" panose="020E0602020502020306" pitchFamily="34" charset="0"/>
              </a:rPr>
              <a:t> </a:t>
            </a:r>
            <a:br>
              <a:rPr lang="it-IT" sz="3600" b="1" dirty="0" smtClean="0">
                <a:solidFill>
                  <a:schemeClr val="tx1"/>
                </a:solidFill>
                <a:latin typeface="Berlin Sans FB" panose="020E0602020502020306" pitchFamily="34" charset="0"/>
              </a:rPr>
            </a:br>
            <a:r>
              <a:rPr lang="it-IT" sz="3600" dirty="0">
                <a:solidFill>
                  <a:srgbClr val="FF0000"/>
                </a:solidFill>
                <a:latin typeface="Berlin Sans FB Demi" panose="020E0802020502020306" pitchFamily="34" charset="0"/>
              </a:rPr>
              <a:t>Si purché il titolo conseguito sia riconosciuto dal MIUR</a:t>
            </a:r>
            <a:r>
              <a:rPr lang="it-IT" sz="3600" b="1" dirty="0">
                <a:solidFill>
                  <a:schemeClr val="tx1"/>
                </a:solidFill>
                <a:latin typeface="Berlin Sans FB" panose="020E0602020502020306" pitchFamily="34" charset="0"/>
              </a:rPr>
              <a:t/>
            </a:r>
            <a:br>
              <a:rPr lang="it-IT" sz="3600" b="1" dirty="0">
                <a:solidFill>
                  <a:schemeClr val="tx1"/>
                </a:solidFill>
                <a:latin typeface="Berlin Sans FB" panose="020E0602020502020306" pitchFamily="34" charset="0"/>
              </a:rPr>
            </a:br>
            <a:r>
              <a:rPr lang="it-IT" sz="2800" b="1" dirty="0">
                <a:solidFill>
                  <a:srgbClr val="FF0000"/>
                </a:solidFill>
                <a:latin typeface="Berlin Sans FB" panose="020E0602020502020306" pitchFamily="34" charset="0"/>
              </a:rPr>
              <a:t/>
            </a:r>
            <a:br>
              <a:rPr lang="it-IT" sz="2800" b="1" dirty="0">
                <a:solidFill>
                  <a:srgbClr val="FF0000"/>
                </a:solidFill>
                <a:latin typeface="Berlin Sans FB" panose="020E0602020502020306" pitchFamily="34" charset="0"/>
              </a:rPr>
            </a:br>
            <a:r>
              <a:rPr lang="it-IT" sz="2800" b="1" dirty="0">
                <a:solidFill>
                  <a:srgbClr val="FF0000"/>
                </a:solidFill>
              </a:rPr>
              <a:t>			</a:t>
            </a:r>
            <a:r>
              <a:rPr lang="it-IT" sz="2800" dirty="0">
                <a:solidFill>
                  <a:srgbClr val="FF0000"/>
                </a:solidFill>
              </a:rPr>
              <a:t>	</a:t>
            </a: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575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506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100" dirty="0">
                <a:solidFill>
                  <a:schemeClr val="tx1"/>
                </a:solidFill>
                <a:latin typeface="Berlin Sans FB Demi" panose="020E0802020502020306" pitchFamily="34" charset="0"/>
              </a:rPr>
              <a:t>La specializzazione medica è equiparata al titolo di dottore di ricerca, per la partecipazione ai bandi che saranno banditi dalle università</a:t>
            </a:r>
            <a:r>
              <a:rPr lang="it-IT" sz="3100" dirty="0" smtClean="0">
                <a:solidFill>
                  <a:schemeClr val="tx1"/>
                </a:solidFill>
                <a:latin typeface="Berlin Sans FB Demi" panose="020E0802020502020306" pitchFamily="34" charset="0"/>
              </a:rPr>
              <a:t>?</a:t>
            </a:r>
            <a:br>
              <a:rPr lang="it-IT" sz="3100" dirty="0" smtClean="0">
                <a:solidFill>
                  <a:schemeClr val="tx1"/>
                </a:solidFill>
                <a:latin typeface="Berlin Sans FB Demi" panose="020E0802020502020306" pitchFamily="34" charset="0"/>
              </a:rPr>
            </a:b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100" dirty="0" smtClean="0">
                <a:solidFill>
                  <a:srgbClr val="FF0000"/>
                </a:solidFill>
                <a:latin typeface="Berlin Sans FB Demi" panose="020E0802020502020306" pitchFamily="34" charset="0"/>
              </a:rPr>
              <a:t>No</a:t>
            </a:r>
            <a:r>
              <a:rPr lang="it-IT" sz="3100" dirty="0">
                <a:solidFill>
                  <a:srgbClr val="FF0000"/>
                </a:solidFill>
                <a:latin typeface="Berlin Sans FB Demi" panose="020E0802020502020306" pitchFamily="34" charset="0"/>
              </a:rPr>
              <a:t>, l’Avviso non prevede la presentazione delle candidature da parte di soggetti che non siano in possesso del titolo di dottore di ricerca</a:t>
            </a:r>
            <a:r>
              <a:rPr lang="it-IT" sz="3100" dirty="0" smtClean="0">
                <a:solidFill>
                  <a:srgbClr val="FF0000"/>
                </a:solidFill>
                <a:latin typeface="Berlin Sans FB Demi" panose="020E0802020502020306" pitchFamily="34" charset="0"/>
              </a:rPr>
              <a:t>.</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468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506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100" dirty="0" smtClean="0">
                <a:solidFill>
                  <a:schemeClr val="tx1"/>
                </a:solidFill>
                <a:latin typeface="Berlin Sans FB Demi" panose="020E0802020502020306" pitchFamily="34" charset="0"/>
              </a:rPr>
              <a:t>Per </a:t>
            </a:r>
            <a:r>
              <a:rPr lang="it-IT" sz="3100" dirty="0">
                <a:solidFill>
                  <a:schemeClr val="tx1"/>
                </a:solidFill>
                <a:latin typeface="Berlin Sans FB Demi" panose="020E0802020502020306" pitchFamily="34" charset="0"/>
              </a:rPr>
              <a:t>la Linea 1 o per la linea 2 quali sono le date limite per la partecipazione</a:t>
            </a:r>
            <a:r>
              <a:rPr lang="it-IT" sz="3100" dirty="0" smtClean="0">
                <a:solidFill>
                  <a:schemeClr val="tx1"/>
                </a:solidFill>
                <a:latin typeface="Berlin Sans FB Demi" panose="020E0802020502020306" pitchFamily="34" charset="0"/>
              </a:rPr>
              <a:t>?</a:t>
            </a:r>
            <a:br>
              <a:rPr lang="it-IT" sz="3100" dirty="0" smtClean="0">
                <a:solidFill>
                  <a:schemeClr val="tx1"/>
                </a:solidFill>
                <a:latin typeface="Berlin Sans FB Demi" panose="020E0802020502020306" pitchFamily="34" charset="0"/>
              </a:rPr>
            </a:b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100" dirty="0" smtClean="0">
                <a:solidFill>
                  <a:srgbClr val="FF0000"/>
                </a:solidFill>
                <a:latin typeface="Berlin Sans FB Demi" panose="020E0802020502020306" pitchFamily="34" charset="0"/>
              </a:rPr>
              <a:t>Per </a:t>
            </a:r>
            <a:r>
              <a:rPr lang="it-IT" sz="3100" dirty="0">
                <a:solidFill>
                  <a:srgbClr val="FF0000"/>
                </a:solidFill>
                <a:latin typeface="Berlin Sans FB Demi" panose="020E0802020502020306" pitchFamily="34" charset="0"/>
              </a:rPr>
              <a:t>la linea 1 non deve essere stato conseguito il titolo di dottore di ricerca prima del 27 febbraio 2014; per la linea 2, non prima del 27 febbraio 2010.</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69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506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100" dirty="0" smtClean="0">
                <a:solidFill>
                  <a:schemeClr val="tx1"/>
                </a:solidFill>
                <a:latin typeface="Berlin Sans FB Demi" panose="020E0802020502020306" pitchFamily="34" charset="0"/>
              </a:rPr>
              <a:t>Che </a:t>
            </a:r>
            <a:r>
              <a:rPr lang="it-IT" sz="3100" dirty="0">
                <a:solidFill>
                  <a:schemeClr val="tx1"/>
                </a:solidFill>
                <a:latin typeface="Berlin Sans FB Demi" panose="020E0802020502020306" pitchFamily="34" charset="0"/>
              </a:rPr>
              <a:t>cosa si intende per data di conseguimento del titolo di dottore di ricerca</a:t>
            </a:r>
            <a:r>
              <a:rPr lang="it-IT" sz="3100" dirty="0" smtClean="0">
                <a:solidFill>
                  <a:schemeClr val="tx1"/>
                </a:solidFill>
                <a:latin typeface="Berlin Sans FB Demi" panose="020E0802020502020306" pitchFamily="34" charset="0"/>
              </a:rPr>
              <a:t>?</a:t>
            </a:r>
            <a:br>
              <a:rPr lang="it-IT" sz="3100" dirty="0" smtClean="0">
                <a:solidFill>
                  <a:schemeClr val="tx1"/>
                </a:solidFill>
                <a:latin typeface="Berlin Sans FB Demi" panose="020E0802020502020306" pitchFamily="34" charset="0"/>
              </a:rPr>
            </a:br>
            <a:r>
              <a:rPr lang="it-IT" sz="3100" dirty="0">
                <a:solidFill>
                  <a:schemeClr val="tx1"/>
                </a:solidFill>
                <a:latin typeface="Berlin Sans FB Demi" panose="020E0802020502020306" pitchFamily="34" charset="0"/>
              </a:rPr>
              <a:t/>
            </a:r>
            <a:br>
              <a:rPr lang="it-IT" sz="3100" dirty="0">
                <a:solidFill>
                  <a:schemeClr val="tx1"/>
                </a:solidFill>
                <a:latin typeface="Berlin Sans FB Demi" panose="020E0802020502020306" pitchFamily="34" charset="0"/>
              </a:rPr>
            </a:b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100" dirty="0">
                <a:solidFill>
                  <a:srgbClr val="FF0000"/>
                </a:solidFill>
                <a:latin typeface="Berlin Sans FB Demi" panose="020E0802020502020306" pitchFamily="34" charset="0"/>
              </a:rPr>
              <a:t>Si intende la data di discussione della tesi di dottorato </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29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506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100" dirty="0" smtClean="0">
                <a:solidFill>
                  <a:schemeClr val="tx1"/>
                </a:solidFill>
                <a:latin typeface="Berlin Sans FB Demi" panose="020E0802020502020306" pitchFamily="34" charset="0"/>
              </a:rPr>
              <a:t>Come </a:t>
            </a:r>
            <a:r>
              <a:rPr lang="it-IT" sz="3100" dirty="0">
                <a:solidFill>
                  <a:schemeClr val="tx1"/>
                </a:solidFill>
                <a:latin typeface="Berlin Sans FB Demi" panose="020E0802020502020306" pitchFamily="34" charset="0"/>
              </a:rPr>
              <a:t>avviene il conteggio degli anni dal conseguimento del dottorato nel caso in cui durante tale periodo, ci sia stato un congedo per maternità? Si segue la linea europea di aggiunta di un anno o meno</a:t>
            </a:r>
            <a:r>
              <a:rPr lang="it-IT" sz="3100" dirty="0" smtClean="0">
                <a:solidFill>
                  <a:schemeClr val="tx1"/>
                </a:solidFill>
                <a:latin typeface="Berlin Sans FB Demi" panose="020E0802020502020306" pitchFamily="34" charset="0"/>
              </a:rPr>
              <a:t>?</a:t>
            </a:r>
            <a:br>
              <a:rPr lang="it-IT" sz="3100" dirty="0" smtClean="0">
                <a:solidFill>
                  <a:schemeClr val="tx1"/>
                </a:solidFill>
                <a:latin typeface="Berlin Sans FB Demi" panose="020E0802020502020306" pitchFamily="34" charset="0"/>
              </a:rPr>
            </a:br>
            <a:r>
              <a:rPr lang="it-IT" sz="3100" dirty="0">
                <a:solidFill>
                  <a:schemeClr val="tx1"/>
                </a:solidFill>
                <a:latin typeface="Berlin Sans FB Demi" panose="020E0802020502020306" pitchFamily="34" charset="0"/>
              </a:rPr>
              <a:t/>
            </a:r>
            <a:br>
              <a:rPr lang="it-IT" sz="3100" dirty="0">
                <a:solidFill>
                  <a:schemeClr val="tx1"/>
                </a:solidFill>
                <a:latin typeface="Berlin Sans FB Demi" panose="020E0802020502020306" pitchFamily="34" charset="0"/>
              </a:rPr>
            </a:br>
            <a:r>
              <a:rPr lang="it-IT" sz="3100" dirty="0" smtClean="0">
                <a:solidFill>
                  <a:srgbClr val="FF0000"/>
                </a:solidFill>
                <a:latin typeface="Berlin Sans FB Demi" panose="020E0802020502020306" pitchFamily="34" charset="0"/>
              </a:rPr>
              <a:t>Le </a:t>
            </a:r>
            <a:r>
              <a:rPr lang="it-IT" sz="3100" dirty="0">
                <a:solidFill>
                  <a:srgbClr val="FF0000"/>
                </a:solidFill>
                <a:latin typeface="Berlin Sans FB Demi" panose="020E0802020502020306" pitchFamily="34" charset="0"/>
              </a:rPr>
              <a:t>modalità di conteggio degli anni dal conseguimento del dottorato saranno stabilite dall’Ateneo che emanerà il Bando per il reclutamento dei ricercatori</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142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506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100" dirty="0" smtClean="0">
                <a:solidFill>
                  <a:schemeClr val="tx1"/>
                </a:solidFill>
                <a:latin typeface="Berlin Sans FB Demi" panose="020E0802020502020306" pitchFamily="34" charset="0"/>
              </a:rPr>
              <a:t>L’eventuale </a:t>
            </a:r>
            <a:r>
              <a:rPr lang="it-IT" sz="3100" dirty="0">
                <a:solidFill>
                  <a:schemeClr val="tx1"/>
                </a:solidFill>
                <a:latin typeface="Berlin Sans FB Demi" panose="020E0802020502020306" pitchFamily="34" charset="0"/>
              </a:rPr>
              <a:t>periodo da 6 a 15 mesi di ulteriore work </a:t>
            </a:r>
            <a:r>
              <a:rPr lang="it-IT" sz="3100" dirty="0" err="1">
                <a:solidFill>
                  <a:schemeClr val="tx1"/>
                </a:solidFill>
                <a:latin typeface="Berlin Sans FB Demi" panose="020E0802020502020306" pitchFamily="34" charset="0"/>
              </a:rPr>
              <a:t>experience</a:t>
            </a:r>
            <a:r>
              <a:rPr lang="it-IT" sz="3100" dirty="0">
                <a:solidFill>
                  <a:schemeClr val="tx1"/>
                </a:solidFill>
                <a:latin typeface="Berlin Sans FB Demi" panose="020E0802020502020306" pitchFamily="34" charset="0"/>
              </a:rPr>
              <a:t> per la linea 2, si intende aggiuntivo rispetto ai 36 mesi</a:t>
            </a:r>
            <a:r>
              <a:rPr lang="it-IT" sz="3100" dirty="0" smtClean="0">
                <a:solidFill>
                  <a:schemeClr val="tx1"/>
                </a:solidFill>
                <a:latin typeface="Berlin Sans FB Demi" panose="020E0802020502020306" pitchFamily="34" charset="0"/>
              </a:rPr>
              <a:t>?</a:t>
            </a:r>
            <a:br>
              <a:rPr lang="it-IT" sz="3100" dirty="0" smtClean="0">
                <a:solidFill>
                  <a:schemeClr val="tx1"/>
                </a:solidFill>
                <a:latin typeface="Berlin Sans FB Demi" panose="020E0802020502020306" pitchFamily="34" charset="0"/>
              </a:rPr>
            </a:br>
            <a:r>
              <a:rPr lang="it-IT" sz="3100" dirty="0">
                <a:solidFill>
                  <a:schemeClr val="tx1"/>
                </a:solidFill>
                <a:latin typeface="Berlin Sans FB Demi" panose="020E0802020502020306" pitchFamily="34" charset="0"/>
              </a:rPr>
              <a:t/>
            </a:r>
            <a:br>
              <a:rPr lang="it-IT" sz="3100" dirty="0">
                <a:solidFill>
                  <a:schemeClr val="tx1"/>
                </a:solidFill>
                <a:latin typeface="Berlin Sans FB Demi" panose="020E0802020502020306" pitchFamily="34" charset="0"/>
              </a:rPr>
            </a:b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100" dirty="0">
                <a:solidFill>
                  <a:srgbClr val="FF0000"/>
                </a:solidFill>
                <a:latin typeface="Berlin Sans FB Demi" panose="020E0802020502020306" pitchFamily="34" charset="0"/>
              </a:rPr>
              <a:t>Ovviamente no, i 6/15 mesi devono essere svolti nell’ambito dei 36 mesi.</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325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392869"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3100" dirty="0" smtClean="0">
                <a:solidFill>
                  <a:schemeClr val="tx1"/>
                </a:solidFill>
                <a:latin typeface="Berlin Sans FB Demi" panose="020E0802020502020306" pitchFamily="34" charset="0"/>
              </a:rPr>
              <a:t>Con </a:t>
            </a:r>
            <a:r>
              <a:rPr lang="it-IT" sz="3100" dirty="0">
                <a:solidFill>
                  <a:schemeClr val="tx1"/>
                </a:solidFill>
                <a:latin typeface="Berlin Sans FB Demi" panose="020E0802020502020306" pitchFamily="34" charset="0"/>
              </a:rPr>
              <a:t>riferimento all’art. 3, comma 2, lettera  b), l’eventuale ulteriore periodo di work </a:t>
            </a:r>
            <a:r>
              <a:rPr lang="it-IT" sz="3100" dirty="0" err="1">
                <a:solidFill>
                  <a:schemeClr val="tx1"/>
                </a:solidFill>
                <a:latin typeface="Berlin Sans FB Demi" panose="020E0802020502020306" pitchFamily="34" charset="0"/>
              </a:rPr>
              <a:t>experience</a:t>
            </a:r>
            <a:r>
              <a:rPr lang="it-IT" sz="3100" dirty="0">
                <a:solidFill>
                  <a:schemeClr val="tx1"/>
                </a:solidFill>
                <a:latin typeface="Berlin Sans FB Demi" panose="020E0802020502020306" pitchFamily="34" charset="0"/>
              </a:rPr>
              <a:t> può svolgersi anche presso istituzioni pubbliche extra UE</a:t>
            </a:r>
            <a:r>
              <a:rPr lang="it-IT" sz="3100" dirty="0" smtClean="0">
                <a:solidFill>
                  <a:schemeClr val="tx1"/>
                </a:solidFill>
                <a:latin typeface="Berlin Sans FB Demi" panose="020E0802020502020306" pitchFamily="34" charset="0"/>
              </a:rPr>
              <a:t>?</a:t>
            </a:r>
            <a:br>
              <a:rPr lang="it-IT" sz="3100" dirty="0" smtClean="0">
                <a:solidFill>
                  <a:schemeClr val="tx1"/>
                </a:solidFill>
                <a:latin typeface="Berlin Sans FB Demi" panose="020E0802020502020306" pitchFamily="34" charset="0"/>
              </a:rPr>
            </a:br>
            <a:r>
              <a:rPr lang="it-IT" sz="3100" dirty="0">
                <a:solidFill>
                  <a:schemeClr val="tx1"/>
                </a:solidFill>
                <a:latin typeface="Berlin Sans FB Demi" panose="020E0802020502020306" pitchFamily="34" charset="0"/>
              </a:rPr>
              <a:t/>
            </a:r>
            <a:br>
              <a:rPr lang="it-IT" sz="3100" dirty="0">
                <a:solidFill>
                  <a:schemeClr val="tx1"/>
                </a:solidFill>
                <a:latin typeface="Berlin Sans FB Demi" panose="020E0802020502020306" pitchFamily="34" charset="0"/>
              </a:rPr>
            </a:br>
            <a:r>
              <a:rPr lang="it-IT" sz="3100" dirty="0" smtClean="0">
                <a:solidFill>
                  <a:schemeClr val="tx1"/>
                </a:solidFill>
                <a:latin typeface="Berlin Sans FB Demi" panose="020E0802020502020306" pitchFamily="34" charset="0"/>
              </a:rPr>
              <a:t/>
            </a:r>
            <a:br>
              <a:rPr lang="it-IT" sz="3100" dirty="0" smtClean="0">
                <a:solidFill>
                  <a:schemeClr val="tx1"/>
                </a:solidFill>
                <a:latin typeface="Berlin Sans FB Demi" panose="020E0802020502020306" pitchFamily="34" charset="0"/>
              </a:rPr>
            </a:br>
            <a:r>
              <a:rPr lang="it-IT" sz="3100" dirty="0">
                <a:solidFill>
                  <a:srgbClr val="FF0000"/>
                </a:solidFill>
                <a:latin typeface="Berlin Sans FB Demi" panose="020E0802020502020306" pitchFamily="34" charset="0"/>
              </a:rPr>
              <a:t>Il periodo di eventuale ulteriore work </a:t>
            </a:r>
            <a:r>
              <a:rPr lang="it-IT" sz="3100" dirty="0" err="1">
                <a:solidFill>
                  <a:srgbClr val="FF0000"/>
                </a:solidFill>
                <a:latin typeface="Berlin Sans FB Demi" panose="020E0802020502020306" pitchFamily="34" charset="0"/>
              </a:rPr>
              <a:t>experience</a:t>
            </a:r>
            <a:r>
              <a:rPr lang="it-IT" sz="3100" dirty="0">
                <a:solidFill>
                  <a:srgbClr val="FF0000"/>
                </a:solidFill>
                <a:latin typeface="Berlin Sans FB Demi" panose="020E0802020502020306" pitchFamily="34" charset="0"/>
              </a:rPr>
              <a:t> può essere svolto in qualsiasi nazione europea.</a:t>
            </a:r>
            <a:endParaRPr lang="it-IT" sz="2800"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454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1489121" y="1742173"/>
            <a:ext cx="9846644" cy="4716379"/>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25400">
            <a:solidFill>
              <a:srgbClr val="C00000"/>
            </a:solidFill>
          </a:ln>
        </p:spPr>
        <p:style>
          <a:lnRef idx="0">
            <a:schemeClr val="accent6"/>
          </a:lnRef>
          <a:fillRef idx="1003">
            <a:schemeClr val="lt2"/>
          </a:fillRef>
          <a:effectRef idx="3">
            <a:schemeClr val="accent6"/>
          </a:effectRef>
          <a:fontRef idx="minor">
            <a:schemeClr val="lt1"/>
          </a:fontRef>
        </p:style>
        <p:txBody>
          <a:bodyPr>
            <a:normAutofit/>
          </a:bodyPr>
          <a:lstStyle/>
          <a:p>
            <a:pPr>
              <a:tabLst>
                <a:tab pos="2332038" algn="l"/>
              </a:tabLst>
            </a:pPr>
            <a:r>
              <a:rPr lang="it-IT" sz="2700" dirty="0" smtClean="0">
                <a:solidFill>
                  <a:schemeClr val="tx1"/>
                </a:solidFill>
                <a:latin typeface="Berlin Sans FB Demi" panose="020E0802020502020306" pitchFamily="34" charset="0"/>
              </a:rPr>
              <a:t>L’esperienza </a:t>
            </a:r>
            <a:r>
              <a:rPr lang="it-IT" sz="2700" dirty="0">
                <a:solidFill>
                  <a:schemeClr val="tx1"/>
                </a:solidFill>
                <a:latin typeface="Berlin Sans FB Demi" panose="020E0802020502020306" pitchFamily="34" charset="0"/>
              </a:rPr>
              <a:t>biennale (art. 1, c. 2, </a:t>
            </a:r>
            <a:r>
              <a:rPr lang="it-IT" sz="2700" dirty="0" err="1">
                <a:solidFill>
                  <a:schemeClr val="tx1"/>
                </a:solidFill>
                <a:latin typeface="Berlin Sans FB Demi" panose="020E0802020502020306" pitchFamily="34" charset="0"/>
              </a:rPr>
              <a:t>lett</a:t>
            </a:r>
            <a:r>
              <a:rPr lang="it-IT" sz="2700" dirty="0">
                <a:solidFill>
                  <a:schemeClr val="tx1"/>
                </a:solidFill>
                <a:latin typeface="Berlin Sans FB Demi" panose="020E0802020502020306" pitchFamily="34" charset="0"/>
              </a:rPr>
              <a:t>. B – Linea 2) può intendersi tale anche se acquisita presso più di una struttura?</a:t>
            </a:r>
            <a:r>
              <a:rPr lang="it-IT" sz="2700" dirty="0" smtClean="0">
                <a:solidFill>
                  <a:schemeClr val="tx1"/>
                </a:solidFill>
                <a:latin typeface="Berlin Sans FB Demi" panose="020E0802020502020306" pitchFamily="34" charset="0"/>
              </a:rPr>
              <a:t/>
            </a:r>
            <a:br>
              <a:rPr lang="it-IT" sz="2700" dirty="0" smtClean="0">
                <a:solidFill>
                  <a:schemeClr val="tx1"/>
                </a:solidFill>
                <a:latin typeface="Berlin Sans FB Demi" panose="020E0802020502020306" pitchFamily="34" charset="0"/>
              </a:rPr>
            </a:br>
            <a:r>
              <a:rPr lang="it-IT" sz="2700" dirty="0">
                <a:solidFill>
                  <a:srgbClr val="FF0000"/>
                </a:solidFill>
                <a:latin typeface="Berlin Sans FB Demi" panose="020E0802020502020306" pitchFamily="34" charset="0"/>
              </a:rPr>
              <a:t>Si, ma a prescindere dal fatto che </a:t>
            </a:r>
            <a:r>
              <a:rPr lang="it-IT" sz="2700" u="sng" dirty="0">
                <a:solidFill>
                  <a:srgbClr val="FF0000"/>
                </a:solidFill>
                <a:latin typeface="Berlin Sans FB Demi" panose="020E0802020502020306" pitchFamily="34" charset="0"/>
              </a:rPr>
              <a:t>l’esperienza biennale dovrà essere accertata dalle singole Università secondo le modalità previste nei loro bandi</a:t>
            </a:r>
            <a:r>
              <a:rPr lang="it-IT" sz="2700" dirty="0">
                <a:solidFill>
                  <a:srgbClr val="FF0000"/>
                </a:solidFill>
                <a:latin typeface="Berlin Sans FB Demi" panose="020E0802020502020306" pitchFamily="34" charset="0"/>
              </a:rPr>
              <a:t>, è comunque evidente che tale esperienza, successiva al conseguimento del titolo di dottore di ricerca, </a:t>
            </a:r>
            <a:r>
              <a:rPr lang="it-IT" sz="2700" u="sng" dirty="0">
                <a:solidFill>
                  <a:srgbClr val="FF0000"/>
                </a:solidFill>
                <a:latin typeface="Berlin Sans FB Demi" panose="020E0802020502020306" pitchFamily="34" charset="0"/>
              </a:rPr>
              <a:t>dovrà essere documentata mediante uno o più contratti giuridicamente validi, stipulati con una o più delle strutture indicate nel bando, non necessariamente coincidenti con la struttura presso la quale si sarà operativi al momento dell’emanazione dei bandi da parte delle Università.</a:t>
            </a:r>
            <a:endParaRPr lang="it-IT" sz="2700" u="sng" dirty="0">
              <a:solidFill>
                <a:srgbClr val="FF0000"/>
              </a:solidFill>
            </a:endParaRPr>
          </a:p>
        </p:txBody>
      </p:sp>
      <p:pic>
        <p:nvPicPr>
          <p:cNvPr id="1028" name="Picture 4" descr="http://www.ponricerca.gov.it/media/391169/blocco_loghi_pon_f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6914" y="606730"/>
            <a:ext cx="8254295" cy="1030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237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TotalTime>
  <Words>343</Words>
  <Application>Microsoft Macintosh PowerPoint</Application>
  <PresentationFormat>Widescreen</PresentationFormat>
  <Paragraphs>14</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Berlin Sans FB</vt:lpstr>
      <vt:lpstr>Berlin Sans FB Demi</vt:lpstr>
      <vt:lpstr>Calibri</vt:lpstr>
      <vt:lpstr>1_Tema di Office</vt:lpstr>
      <vt:lpstr>D.M 407 del 27.02.2018  FAQ   Caratteristiche delle linee di intervento      </vt:lpstr>
      <vt:lpstr> Il dottorato di ricerca può essere stato conseguito presso qualsiasi istituzione universitaria, sia in Italia sia all’estero?   Si purché il titolo conseguito sia riconosciuto dal MIUR      </vt:lpstr>
      <vt:lpstr>La specializzazione medica è equiparata al titolo di dottore di ricerca, per la partecipazione ai bandi che saranno banditi dalle università?  No, l’Avviso non prevede la presentazione delle candidature da parte di soggetti che non siano in possesso del titolo di dottore di ricerca.</vt:lpstr>
      <vt:lpstr>Per la Linea 1 o per la linea 2 quali sono le date limite per la partecipazione?  Per la linea 1 non deve essere stato conseguito il titolo di dottore di ricerca prima del 27 febbraio 2014; per la linea 2, non prima del 27 febbraio 2010.</vt:lpstr>
      <vt:lpstr>Che cosa si intende per data di conseguimento del titolo di dottore di ricerca?   Si intende la data di discussione della tesi di dottorato </vt:lpstr>
      <vt:lpstr>Come avviene il conteggio degli anni dal conseguimento del dottorato nel caso in cui durante tale periodo, ci sia stato un congedo per maternità? Si segue la linea europea di aggiunta di un anno o meno?  Le modalità di conteggio degli anni dal conseguimento del dottorato saranno stabilite dall’Ateneo che emanerà il Bando per il reclutamento dei ricercatori</vt:lpstr>
      <vt:lpstr>L’eventuale periodo da 6 a 15 mesi di ulteriore work experience per la linea 2, si intende aggiuntivo rispetto ai 36 mesi?   Ovviamente no, i 6/15 mesi devono essere svolti nell’ambito dei 36 mesi.</vt:lpstr>
      <vt:lpstr>Con riferimento all’art. 3, comma 2, lettera  b), l’eventuale ulteriore periodo di work experience può svolgersi anche presso istituzioni pubbliche extra UE?   Il periodo di eventuale ulteriore work experience può essere svolto in qualsiasi nazione europea.</vt:lpstr>
      <vt:lpstr>L’esperienza biennale (art. 1, c. 2, lett. B – Linea 2) può intendersi tale anche se acquisita presso più di una struttura? Si, ma a prescindere dal fatto che l’esperienza biennale dovrà essere accertata dalle singole Università secondo le modalità previste nei loro bandi, è comunque evidente che tale esperienza, successiva al conseguimento del titolo di dottore di ricerca, dovrà essere documentata mediante uno o più contratti giuridicamente validi, stipulati con una o più delle strutture indicate nel bando, non necessariamente coincidenti con la struttura presso la quale si sarà operativi al momento dell’emanazione dei bandi da parte delle Università.</vt:lpstr>
      <vt:lpstr>L’esperienza biennale all’estero deve essere consecutiva negli 8 anni o cumulativa di periodo diversi fino ad almeno due anni? Inoltre, se può essere cumulativa, deve essere svolta nella stessa struttura o nazione o anche sedi nazionali differenti?  Alla data di pubblicazione del bando da parte delle Università i dottori di ricerca devono essere operanti (e quindi sotto contratto) presso una delle strutture indicate dal bando; la verifica sui due anni di esperienza (anche non consecutivi e non  necessariamente presso la stessa struttura) sarà a carico dell’università che avrà emanato il bando </vt:lpstr>
      <vt:lpstr>Il termine “operanti” relativo alla linea 2 deve intendersi come semplici “collaboranti” o deve presumere l’esistenza di un contratto giuridicamente valido stipulato con la struttura ospitante?   L’esperienza fuori aree PON deve essere attestata da un atto giuridicamente valido (di regola: contratto), non può essere sufficiente la semplice collaborazione priva di un rapporto professionale o di dipendenza (ancorché temporanea) con la struttura ospitante</vt:lpstr>
      <vt:lpstr>In che modo deve essere certificata l’esperienza acquisita con riferimento ai punti 2.1 e 2.2?    Le modalità saranno indicate nel bando  di reclutamento dei ricercatori che sarà emanato da ciascuna Università.</vt:lpstr>
      <vt:lpstr>Se il soggetto ammissibile alla domanda di partecipazione rientra in entrambe le linee di intervento, può presentare due proposte una per la linea 1 e una per la linea 2 con lo stesso progetto oppure con due progetti differenti?   Se il soggetto ammissibile alla domanda di partecipazione rientra in entrambe le linee di intervento, salvo diverso avviso dell’ateneo che emanerà i bandi, potrà presentare la propria candidatura per entrambe le linee.</vt:lpstr>
      <vt:lpstr>E’ possibile ritenere che vengano contrattualizzati dagli atenei "come ricercatori a tempo determinato" anche soggetti che alla data dell’avviso MIUR non abbiano ancora conseguito il titolo di dottore di ricerca? L’interpretazione non sembra corretta , perché alla data dell’avviso MIUR tali “ ricercatori “non risultano ancora in possesso del titolo di dottore di ricerca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 407 del 27.02.2018  FAQ   Caratteristiche delle linee di intervento</dc:title>
  <dc:creator>Utente</dc:creator>
  <cp:lastModifiedBy>Utente di Microsoft Office</cp:lastModifiedBy>
  <cp:revision>12</cp:revision>
  <dcterms:created xsi:type="dcterms:W3CDTF">2018-04-08T21:26:04Z</dcterms:created>
  <dcterms:modified xsi:type="dcterms:W3CDTF">2018-05-24T16:15:40Z</dcterms:modified>
</cp:coreProperties>
</file>