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7" d="100"/>
          <a:sy n="117" d="100"/>
        </p:scale>
        <p:origin x="-35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6"/>
            <a:ext cx="103632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D8757C9-F51B-4C51-B5BD-2379F61F8740}" type="datetimeFigureOut">
              <a:rPr lang="it-IT" smtClean="0"/>
              <a:pPr/>
              <a:t>09/04/2018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B9A24C-6547-4AB3-88F1-BBEA01814F7B}" type="slidenum">
              <a:rPr lang="it-IT" smtClean="0"/>
              <a:pPr/>
              <a:t>‹N›</a:t>
            </a:fld>
            <a:endParaRPr lang="it-IT"/>
          </a:p>
        </p:txBody>
      </p:sp>
    </p:spTree>
    <p:extLst>
      <p:ext uri="{BB962C8B-B14F-4D97-AF65-F5344CB8AC3E}">
        <p14:creationId xmlns:p14="http://schemas.microsoft.com/office/powerpoint/2010/main" val="4253772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D8757C9-F51B-4C51-B5BD-2379F61F8740}" type="datetimeFigureOut">
              <a:rPr lang="it-IT" smtClean="0"/>
              <a:pPr/>
              <a:t>09/04/2018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B9A24C-6547-4AB3-88F1-BBEA01814F7B}" type="slidenum">
              <a:rPr lang="it-IT" smtClean="0"/>
              <a:pPr/>
              <a:t>‹N›</a:t>
            </a:fld>
            <a:endParaRPr lang="it-IT"/>
          </a:p>
        </p:txBody>
      </p:sp>
    </p:spTree>
    <p:extLst>
      <p:ext uri="{BB962C8B-B14F-4D97-AF65-F5344CB8AC3E}">
        <p14:creationId xmlns:p14="http://schemas.microsoft.com/office/powerpoint/2010/main" val="1318107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4639"/>
            <a:ext cx="27432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09600" y="274639"/>
            <a:ext cx="80264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D8757C9-F51B-4C51-B5BD-2379F61F8740}" type="datetimeFigureOut">
              <a:rPr lang="it-IT" smtClean="0"/>
              <a:pPr/>
              <a:t>09/04/2018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B9A24C-6547-4AB3-88F1-BBEA01814F7B}" type="slidenum">
              <a:rPr lang="it-IT" smtClean="0"/>
              <a:pPr/>
              <a:t>‹N›</a:t>
            </a:fld>
            <a:endParaRPr lang="it-IT"/>
          </a:p>
        </p:txBody>
      </p:sp>
    </p:spTree>
    <p:extLst>
      <p:ext uri="{BB962C8B-B14F-4D97-AF65-F5344CB8AC3E}">
        <p14:creationId xmlns:p14="http://schemas.microsoft.com/office/powerpoint/2010/main" val="86456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D8757C9-F51B-4C51-B5BD-2379F61F8740}" type="datetimeFigureOut">
              <a:rPr lang="it-IT" smtClean="0"/>
              <a:pPr/>
              <a:t>09/04/2018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B9A24C-6547-4AB3-88F1-BBEA01814F7B}" type="slidenum">
              <a:rPr lang="it-IT" smtClean="0"/>
              <a:pPr/>
              <a:t>‹N›</a:t>
            </a:fld>
            <a:endParaRPr lang="it-IT"/>
          </a:p>
        </p:txBody>
      </p:sp>
    </p:spTree>
    <p:extLst>
      <p:ext uri="{BB962C8B-B14F-4D97-AF65-F5344CB8AC3E}">
        <p14:creationId xmlns:p14="http://schemas.microsoft.com/office/powerpoint/2010/main" val="44522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084" y="4406901"/>
            <a:ext cx="103632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D8757C9-F51B-4C51-B5BD-2379F61F8740}" type="datetimeFigureOut">
              <a:rPr lang="it-IT" smtClean="0"/>
              <a:pPr/>
              <a:t>09/04/2018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B9A24C-6547-4AB3-88F1-BBEA01814F7B}" type="slidenum">
              <a:rPr lang="it-IT" smtClean="0"/>
              <a:pPr/>
              <a:t>‹N›</a:t>
            </a:fld>
            <a:endParaRPr lang="it-IT"/>
          </a:p>
        </p:txBody>
      </p:sp>
    </p:spTree>
    <p:extLst>
      <p:ext uri="{BB962C8B-B14F-4D97-AF65-F5344CB8AC3E}">
        <p14:creationId xmlns:p14="http://schemas.microsoft.com/office/powerpoint/2010/main" val="85265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D8757C9-F51B-4C51-B5BD-2379F61F8740}" type="datetimeFigureOut">
              <a:rPr lang="it-IT" smtClean="0"/>
              <a:pPr/>
              <a:t>09/04/2018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6B9A24C-6547-4AB3-88F1-BBEA01814F7B}" type="slidenum">
              <a:rPr lang="it-IT" smtClean="0"/>
              <a:pPr/>
              <a:t>‹N›</a:t>
            </a:fld>
            <a:endParaRPr lang="it-IT"/>
          </a:p>
        </p:txBody>
      </p:sp>
    </p:spTree>
    <p:extLst>
      <p:ext uri="{BB962C8B-B14F-4D97-AF65-F5344CB8AC3E}">
        <p14:creationId xmlns:p14="http://schemas.microsoft.com/office/powerpoint/2010/main" val="414131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D8757C9-F51B-4C51-B5BD-2379F61F8740}" type="datetimeFigureOut">
              <a:rPr lang="it-IT" smtClean="0"/>
              <a:pPr/>
              <a:t>09/04/2018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6B9A24C-6547-4AB3-88F1-BBEA01814F7B}" type="slidenum">
              <a:rPr lang="it-IT" smtClean="0"/>
              <a:pPr/>
              <a:t>‹N›</a:t>
            </a:fld>
            <a:endParaRPr lang="it-IT"/>
          </a:p>
        </p:txBody>
      </p:sp>
    </p:spTree>
    <p:extLst>
      <p:ext uri="{BB962C8B-B14F-4D97-AF65-F5344CB8AC3E}">
        <p14:creationId xmlns:p14="http://schemas.microsoft.com/office/powerpoint/2010/main" val="1009969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D8757C9-F51B-4C51-B5BD-2379F61F8740}" type="datetimeFigureOut">
              <a:rPr lang="it-IT" smtClean="0"/>
              <a:pPr/>
              <a:t>09/04/2018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6B9A24C-6547-4AB3-88F1-BBEA01814F7B}" type="slidenum">
              <a:rPr lang="it-IT" smtClean="0"/>
              <a:pPr/>
              <a:t>‹N›</a:t>
            </a:fld>
            <a:endParaRPr lang="it-IT"/>
          </a:p>
        </p:txBody>
      </p:sp>
    </p:spTree>
    <p:extLst>
      <p:ext uri="{BB962C8B-B14F-4D97-AF65-F5344CB8AC3E}">
        <p14:creationId xmlns:p14="http://schemas.microsoft.com/office/powerpoint/2010/main" val="2892532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D8757C9-F51B-4C51-B5BD-2379F61F8740}" type="datetimeFigureOut">
              <a:rPr lang="it-IT" smtClean="0"/>
              <a:pPr/>
              <a:t>09/04/2018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6B9A24C-6547-4AB3-88F1-BBEA01814F7B}" type="slidenum">
              <a:rPr lang="it-IT" smtClean="0"/>
              <a:pPr/>
              <a:t>‹N›</a:t>
            </a:fld>
            <a:endParaRPr lang="it-IT"/>
          </a:p>
        </p:txBody>
      </p:sp>
    </p:spTree>
    <p:extLst>
      <p:ext uri="{BB962C8B-B14F-4D97-AF65-F5344CB8AC3E}">
        <p14:creationId xmlns:p14="http://schemas.microsoft.com/office/powerpoint/2010/main" val="723167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1" y="273050"/>
            <a:ext cx="4011084"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D8757C9-F51B-4C51-B5BD-2379F61F8740}" type="datetimeFigureOut">
              <a:rPr lang="it-IT" smtClean="0"/>
              <a:pPr/>
              <a:t>09/04/2018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6B9A24C-6547-4AB3-88F1-BBEA01814F7B}" type="slidenum">
              <a:rPr lang="it-IT" smtClean="0"/>
              <a:pPr/>
              <a:t>‹N›</a:t>
            </a:fld>
            <a:endParaRPr lang="it-IT"/>
          </a:p>
        </p:txBody>
      </p:sp>
    </p:spTree>
    <p:extLst>
      <p:ext uri="{BB962C8B-B14F-4D97-AF65-F5344CB8AC3E}">
        <p14:creationId xmlns:p14="http://schemas.microsoft.com/office/powerpoint/2010/main" val="3470970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0"/>
            <a:ext cx="73152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D8757C9-F51B-4C51-B5BD-2379F61F8740}" type="datetimeFigureOut">
              <a:rPr lang="it-IT" smtClean="0"/>
              <a:pPr/>
              <a:t>09/04/2018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6B9A24C-6547-4AB3-88F1-BBEA01814F7B}" type="slidenum">
              <a:rPr lang="it-IT" smtClean="0"/>
              <a:pPr/>
              <a:t>‹N›</a:t>
            </a:fld>
            <a:endParaRPr lang="it-IT"/>
          </a:p>
        </p:txBody>
      </p:sp>
    </p:spTree>
    <p:extLst>
      <p:ext uri="{BB962C8B-B14F-4D97-AF65-F5344CB8AC3E}">
        <p14:creationId xmlns:p14="http://schemas.microsoft.com/office/powerpoint/2010/main" val="471416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8757C9-F51B-4C51-B5BD-2379F61F8740}" type="datetimeFigureOut">
              <a:rPr lang="it-IT" smtClean="0"/>
              <a:pPr/>
              <a:t>09/04/2018</a:t>
            </a:fld>
            <a:endParaRPr lang="it-IT"/>
          </a:p>
        </p:txBody>
      </p:sp>
      <p:sp>
        <p:nvSpPr>
          <p:cNvPr id="5" name="Segnaposto piè di pagina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B9A24C-6547-4AB3-88F1-BBEA01814F7B}" type="slidenum">
              <a:rPr lang="it-IT" smtClean="0"/>
              <a:pPr/>
              <a:t>‹N›</a:t>
            </a:fld>
            <a:endParaRPr lang="it-IT"/>
          </a:p>
        </p:txBody>
      </p:sp>
    </p:spTree>
    <p:extLst>
      <p:ext uri="{BB962C8B-B14F-4D97-AF65-F5344CB8AC3E}">
        <p14:creationId xmlns:p14="http://schemas.microsoft.com/office/powerpoint/2010/main" val="28195142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1029903" y="1848051"/>
            <a:ext cx="9846644" cy="4562374"/>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25400">
            <a:solidFill>
              <a:srgbClr val="C00000"/>
            </a:solidFill>
          </a:ln>
        </p:spPr>
        <p:style>
          <a:lnRef idx="0">
            <a:schemeClr val="accent6"/>
          </a:lnRef>
          <a:fillRef idx="1003">
            <a:schemeClr val="lt2"/>
          </a:fillRef>
          <a:effectRef idx="3">
            <a:schemeClr val="accent6"/>
          </a:effectRef>
          <a:fontRef idx="minor">
            <a:schemeClr val="lt1"/>
          </a:fontRef>
        </p:style>
        <p:txBody>
          <a:bodyPr>
            <a:normAutofit fontScale="90000"/>
          </a:bodyPr>
          <a:lstStyle/>
          <a:p>
            <a:pPr lvl="0"/>
            <a:r>
              <a:rPr lang="it-IT" sz="3600" b="1" dirty="0" smtClean="0">
                <a:solidFill>
                  <a:schemeClr val="tx1"/>
                </a:solidFill>
                <a:latin typeface="Berlin Sans FB" panose="020E0602020502020306" pitchFamily="34" charset="0"/>
              </a:rPr>
              <a:t/>
            </a:r>
            <a:br>
              <a:rPr lang="it-IT" sz="3600" b="1" dirty="0" smtClean="0">
                <a:solidFill>
                  <a:schemeClr val="tx1"/>
                </a:solidFill>
                <a:latin typeface="Berlin Sans FB" panose="020E0602020502020306" pitchFamily="34" charset="0"/>
              </a:rPr>
            </a:br>
            <a:r>
              <a:rPr lang="it-IT" sz="3600" b="1" dirty="0" smtClean="0">
                <a:solidFill>
                  <a:schemeClr val="tx1"/>
                </a:solidFill>
                <a:latin typeface="Berlin Sans FB" panose="020E0602020502020306" pitchFamily="34" charset="0"/>
              </a:rPr>
              <a:t>D.M 407 del 27.02.2018</a:t>
            </a:r>
            <a:br>
              <a:rPr lang="it-IT" sz="3600" b="1" dirty="0" smtClean="0">
                <a:solidFill>
                  <a:schemeClr val="tx1"/>
                </a:solidFill>
                <a:latin typeface="Berlin Sans FB" panose="020E0602020502020306" pitchFamily="34" charset="0"/>
              </a:rPr>
            </a:br>
            <a:r>
              <a:rPr lang="it-IT" sz="3600" b="1" dirty="0" smtClean="0">
                <a:solidFill>
                  <a:schemeClr val="tx1"/>
                </a:solidFill>
                <a:latin typeface="Berlin Sans FB" panose="020E0602020502020306" pitchFamily="34" charset="0"/>
              </a:rPr>
              <a:t/>
            </a:r>
            <a:br>
              <a:rPr lang="it-IT" sz="3600" b="1" dirty="0" smtClean="0">
                <a:solidFill>
                  <a:schemeClr val="tx1"/>
                </a:solidFill>
                <a:latin typeface="Berlin Sans FB" panose="020E0602020502020306" pitchFamily="34" charset="0"/>
              </a:rPr>
            </a:br>
            <a:r>
              <a:rPr lang="it-IT" sz="9600" b="1" dirty="0" smtClean="0">
                <a:solidFill>
                  <a:schemeClr val="tx1"/>
                </a:solidFill>
                <a:latin typeface="Berlin Sans FB" panose="020E0602020502020306" pitchFamily="34" charset="0"/>
              </a:rPr>
              <a:t>FAQ</a:t>
            </a:r>
            <a:br>
              <a:rPr lang="it-IT" sz="9600" b="1" dirty="0" smtClean="0">
                <a:solidFill>
                  <a:schemeClr val="tx1"/>
                </a:solidFill>
                <a:latin typeface="Berlin Sans FB" panose="020E0602020502020306" pitchFamily="34" charset="0"/>
              </a:rPr>
            </a:br>
            <a:r>
              <a:rPr lang="it-IT" sz="3600" b="1" dirty="0" smtClean="0">
                <a:solidFill>
                  <a:schemeClr val="tx1"/>
                </a:solidFill>
                <a:latin typeface="Berlin Sans FB" panose="020E0602020502020306" pitchFamily="34" charset="0"/>
              </a:rPr>
              <a:t> </a:t>
            </a:r>
            <a:br>
              <a:rPr lang="it-IT" sz="3600" b="1" dirty="0" smtClean="0">
                <a:solidFill>
                  <a:schemeClr val="tx1"/>
                </a:solidFill>
                <a:latin typeface="Berlin Sans FB" panose="020E0602020502020306" pitchFamily="34" charset="0"/>
              </a:rPr>
            </a:br>
            <a:r>
              <a:rPr lang="it-IT" b="1" dirty="0">
                <a:solidFill>
                  <a:schemeClr val="tx1"/>
                </a:solidFill>
                <a:latin typeface="Berlin Sans FB Demi" panose="020E0802020502020306" pitchFamily="34" charset="0"/>
              </a:rPr>
              <a:t>Presentazione della domanda</a:t>
            </a:r>
            <a:r>
              <a:rPr lang="it-IT" dirty="0"/>
              <a:t/>
            </a:r>
            <a:br>
              <a:rPr lang="it-IT" dirty="0"/>
            </a:br>
            <a:r>
              <a:rPr lang="it-IT" sz="4000" b="1" dirty="0" smtClean="0">
                <a:solidFill>
                  <a:schemeClr val="tx1"/>
                </a:solidFill>
                <a:latin typeface="Berlin Sans FB" panose="020E0602020502020306" pitchFamily="34" charset="0"/>
              </a:rPr>
              <a:t/>
            </a:r>
            <a:br>
              <a:rPr lang="it-IT" sz="4000" b="1" dirty="0" smtClean="0">
                <a:solidFill>
                  <a:schemeClr val="tx1"/>
                </a:solidFill>
                <a:latin typeface="Berlin Sans FB" panose="020E0602020502020306" pitchFamily="34" charset="0"/>
              </a:rPr>
            </a:br>
            <a:r>
              <a:rPr lang="it-IT" sz="2800" b="1" dirty="0" smtClean="0">
                <a:solidFill>
                  <a:srgbClr val="FF0000"/>
                </a:solidFill>
                <a:latin typeface="Berlin Sans FB" panose="020E0602020502020306" pitchFamily="34" charset="0"/>
              </a:rPr>
              <a:t/>
            </a:r>
            <a:br>
              <a:rPr lang="it-IT" sz="2800" b="1" dirty="0" smtClean="0">
                <a:solidFill>
                  <a:srgbClr val="FF0000"/>
                </a:solidFill>
                <a:latin typeface="Berlin Sans FB" panose="020E0602020502020306" pitchFamily="34" charset="0"/>
              </a:rPr>
            </a:br>
            <a:r>
              <a:rPr lang="it-IT" sz="2800" b="1" dirty="0" smtClean="0">
                <a:solidFill>
                  <a:srgbClr val="FF0000"/>
                </a:solidFill>
              </a:rPr>
              <a:t>			</a:t>
            </a:r>
            <a:r>
              <a:rPr lang="it-IT" sz="2800" dirty="0" smtClean="0">
                <a:solidFill>
                  <a:srgbClr val="FF0000"/>
                </a:solidFill>
              </a:rPr>
              <a:t>	</a:t>
            </a:r>
            <a:endParaRPr lang="it-IT" sz="2800" dirty="0">
              <a:solidFill>
                <a:srgbClr val="FF0000"/>
              </a:solidFill>
            </a:endParaRPr>
          </a:p>
        </p:txBody>
      </p:sp>
      <p:pic>
        <p:nvPicPr>
          <p:cNvPr id="1028" name="Picture 4" descr="http://www.ponricerca.gov.it/media/391169/blocco_loghi_pon_fs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9537" y="577854"/>
            <a:ext cx="8254295" cy="1030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27795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1421744" y="1953930"/>
            <a:ext cx="9846644" cy="4562374"/>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25400">
            <a:solidFill>
              <a:srgbClr val="C00000"/>
            </a:solidFill>
          </a:ln>
        </p:spPr>
        <p:style>
          <a:lnRef idx="0">
            <a:schemeClr val="accent6"/>
          </a:lnRef>
          <a:fillRef idx="1003">
            <a:schemeClr val="lt2"/>
          </a:fillRef>
          <a:effectRef idx="3">
            <a:schemeClr val="accent6"/>
          </a:effectRef>
          <a:fontRef idx="minor">
            <a:schemeClr val="lt1"/>
          </a:fontRef>
        </p:style>
        <p:txBody>
          <a:bodyPr>
            <a:normAutofit fontScale="90000"/>
          </a:bodyPr>
          <a:lstStyle/>
          <a:p>
            <a:pPr>
              <a:tabLst>
                <a:tab pos="2332038" algn="l"/>
              </a:tabLst>
            </a:pPr>
            <a:r>
              <a:rPr lang="it-IT" sz="3600" dirty="0" smtClean="0"/>
              <a:t/>
            </a:r>
            <a:br>
              <a:rPr lang="it-IT" sz="3600" dirty="0" smtClean="0"/>
            </a:br>
            <a:r>
              <a:rPr lang="it-IT" sz="3600" dirty="0" smtClean="0"/>
              <a:t/>
            </a:r>
            <a:br>
              <a:rPr lang="it-IT" sz="3600" dirty="0" smtClean="0"/>
            </a:br>
            <a:r>
              <a:rPr lang="it-IT" sz="3600" dirty="0">
                <a:solidFill>
                  <a:schemeClr val="tx1"/>
                </a:solidFill>
                <a:latin typeface="Berlin Sans FB Demi" panose="020E0802020502020306" pitchFamily="34" charset="0"/>
              </a:rPr>
              <a:t>Come è attuata ciascuna Linea di Ricerca?</a:t>
            </a:r>
            <a:br>
              <a:rPr lang="it-IT" sz="3600" dirty="0">
                <a:solidFill>
                  <a:schemeClr val="tx1"/>
                </a:solidFill>
                <a:latin typeface="Berlin Sans FB Demi" panose="020E0802020502020306" pitchFamily="34" charset="0"/>
              </a:rPr>
            </a:br>
            <a:r>
              <a:rPr lang="it-IT" sz="3600" b="1" dirty="0" smtClean="0">
                <a:solidFill>
                  <a:schemeClr val="tx1"/>
                </a:solidFill>
                <a:latin typeface="Berlin Sans FB" panose="020E0602020502020306" pitchFamily="34" charset="0"/>
              </a:rPr>
              <a:t> </a:t>
            </a:r>
            <a:br>
              <a:rPr lang="it-IT" sz="3600" b="1" dirty="0" smtClean="0">
                <a:solidFill>
                  <a:schemeClr val="tx1"/>
                </a:solidFill>
                <a:latin typeface="Berlin Sans FB" panose="020E0602020502020306" pitchFamily="34" charset="0"/>
              </a:rPr>
            </a:br>
            <a:r>
              <a:rPr lang="it-IT" sz="3600" dirty="0">
                <a:solidFill>
                  <a:srgbClr val="FF0000"/>
                </a:solidFill>
                <a:latin typeface="Berlin Sans FB Demi" panose="020E0802020502020306" pitchFamily="34" charset="0"/>
              </a:rPr>
              <a:t>Ciascuna Linea di Ricerca si  attua mediante la contrattualizzazione di soggetti in possesso del titolo di dottore di ricerca che rispondano ai requisiti previsti dall’Avviso all’art. 1, comma 2 </a:t>
            </a:r>
            <a:r>
              <a:rPr lang="it-IT" sz="3600" dirty="0" err="1">
                <a:solidFill>
                  <a:srgbClr val="FF0000"/>
                </a:solidFill>
                <a:latin typeface="Berlin Sans FB Demi" panose="020E0802020502020306" pitchFamily="34" charset="0"/>
              </a:rPr>
              <a:t>lett</a:t>
            </a:r>
            <a:r>
              <a:rPr lang="it-IT" sz="3600" dirty="0">
                <a:solidFill>
                  <a:srgbClr val="FF0000"/>
                </a:solidFill>
                <a:latin typeface="Berlin Sans FB Demi" panose="020E0802020502020306" pitchFamily="34" charset="0"/>
              </a:rPr>
              <a:t>. a e b.</a:t>
            </a:r>
            <a:br>
              <a:rPr lang="it-IT" sz="3600" dirty="0">
                <a:solidFill>
                  <a:srgbClr val="FF0000"/>
                </a:solidFill>
                <a:latin typeface="Berlin Sans FB Demi" panose="020E0802020502020306" pitchFamily="34" charset="0"/>
              </a:rPr>
            </a:br>
            <a:r>
              <a:rPr lang="it-IT" sz="2400" dirty="0"/>
              <a:t/>
            </a:r>
            <a:br>
              <a:rPr lang="it-IT" sz="2400" dirty="0"/>
            </a:br>
            <a:r>
              <a:rPr lang="it-IT" sz="2800" b="1" dirty="0">
                <a:solidFill>
                  <a:srgbClr val="FF0000"/>
                </a:solidFill>
                <a:latin typeface="Berlin Sans FB" panose="020E0602020502020306" pitchFamily="34" charset="0"/>
              </a:rPr>
              <a:t/>
            </a:r>
            <a:br>
              <a:rPr lang="it-IT" sz="2800" b="1" dirty="0">
                <a:solidFill>
                  <a:srgbClr val="FF0000"/>
                </a:solidFill>
                <a:latin typeface="Berlin Sans FB" panose="020E0602020502020306" pitchFamily="34" charset="0"/>
              </a:rPr>
            </a:br>
            <a:r>
              <a:rPr lang="it-IT" sz="2800" b="1" dirty="0">
                <a:solidFill>
                  <a:srgbClr val="FF0000"/>
                </a:solidFill>
              </a:rPr>
              <a:t>			</a:t>
            </a:r>
            <a:r>
              <a:rPr lang="it-IT" sz="2800" dirty="0">
                <a:solidFill>
                  <a:srgbClr val="FF0000"/>
                </a:solidFill>
              </a:rPr>
              <a:t>	</a:t>
            </a:r>
          </a:p>
        </p:txBody>
      </p:sp>
      <p:pic>
        <p:nvPicPr>
          <p:cNvPr id="1028" name="Picture 4" descr="http://www.ponricerca.gov.it/media/391169/blocco_loghi_pon_fs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6914" y="606730"/>
            <a:ext cx="8254295" cy="1030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6728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1421744" y="1953930"/>
            <a:ext cx="9846644" cy="4562374"/>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25400">
            <a:solidFill>
              <a:srgbClr val="C00000"/>
            </a:solidFill>
          </a:ln>
        </p:spPr>
        <p:style>
          <a:lnRef idx="0">
            <a:schemeClr val="accent6"/>
          </a:lnRef>
          <a:fillRef idx="1003">
            <a:schemeClr val="lt2"/>
          </a:fillRef>
          <a:effectRef idx="3">
            <a:schemeClr val="accent6"/>
          </a:effectRef>
          <a:fontRef idx="minor">
            <a:schemeClr val="lt1"/>
          </a:fontRef>
        </p:style>
        <p:txBody>
          <a:bodyPr>
            <a:normAutofit/>
          </a:bodyPr>
          <a:lstStyle/>
          <a:p>
            <a:pPr lvl="0">
              <a:tabLst>
                <a:tab pos="2332038" algn="l"/>
              </a:tabLst>
            </a:pPr>
            <a:r>
              <a:rPr lang="it-IT" sz="3600" dirty="0">
                <a:solidFill>
                  <a:schemeClr val="tx1"/>
                </a:solidFill>
                <a:latin typeface="Berlin Sans FB Demi" panose="020E0802020502020306" pitchFamily="34" charset="0"/>
              </a:rPr>
              <a:t>A chi è destinato l’Avviso? </a:t>
            </a:r>
            <a:r>
              <a:rPr lang="it-IT" sz="3600" dirty="0"/>
              <a:t/>
            </a:r>
            <a:br>
              <a:rPr lang="it-IT" sz="3600" dirty="0"/>
            </a:br>
            <a:r>
              <a:rPr lang="it-IT" sz="3600" b="1" dirty="0" smtClean="0">
                <a:solidFill>
                  <a:schemeClr val="tx1"/>
                </a:solidFill>
                <a:latin typeface="Berlin Sans FB" panose="020E0602020502020306" pitchFamily="34" charset="0"/>
              </a:rPr>
              <a:t> </a:t>
            </a:r>
            <a:br>
              <a:rPr lang="it-IT" sz="3600" b="1" dirty="0" smtClean="0">
                <a:solidFill>
                  <a:schemeClr val="tx1"/>
                </a:solidFill>
                <a:latin typeface="Berlin Sans FB" panose="020E0602020502020306" pitchFamily="34" charset="0"/>
              </a:rPr>
            </a:br>
            <a:r>
              <a:rPr lang="it-IT" sz="3600" dirty="0">
                <a:solidFill>
                  <a:srgbClr val="FF0000"/>
                </a:solidFill>
                <a:latin typeface="Berlin Sans FB Demi" panose="020E0802020502020306" pitchFamily="34" charset="0"/>
              </a:rPr>
              <a:t>L’Avviso è destinato solo ed esclusivamente alle Università </a:t>
            </a:r>
            <a:r>
              <a:rPr lang="it-IT" sz="3600" dirty="0" smtClean="0">
                <a:solidFill>
                  <a:srgbClr val="FF0000"/>
                </a:solidFill>
                <a:latin typeface="Berlin Sans FB Demi" panose="020E0802020502020306" pitchFamily="34" charset="0"/>
              </a:rPr>
              <a:t>statali </a:t>
            </a:r>
            <a:r>
              <a:rPr lang="it-IT" sz="3600" dirty="0">
                <a:solidFill>
                  <a:srgbClr val="FF0000"/>
                </a:solidFill>
                <a:latin typeface="Berlin Sans FB Demi" panose="020E0802020502020306" pitchFamily="34" charset="0"/>
              </a:rPr>
              <a:t>e non statali</a:t>
            </a:r>
            <a:r>
              <a:rPr lang="it-IT" sz="3600" b="1" dirty="0">
                <a:solidFill>
                  <a:schemeClr val="tx1"/>
                </a:solidFill>
                <a:latin typeface="Berlin Sans FB" panose="020E0602020502020306" pitchFamily="34" charset="0"/>
              </a:rPr>
              <a:t/>
            </a:r>
            <a:br>
              <a:rPr lang="it-IT" sz="3600" b="1" dirty="0">
                <a:solidFill>
                  <a:schemeClr val="tx1"/>
                </a:solidFill>
                <a:latin typeface="Berlin Sans FB" panose="020E0602020502020306" pitchFamily="34" charset="0"/>
              </a:rPr>
            </a:br>
            <a:r>
              <a:rPr lang="it-IT" sz="2800" b="1" dirty="0">
                <a:solidFill>
                  <a:srgbClr val="FF0000"/>
                </a:solidFill>
                <a:latin typeface="Berlin Sans FB" panose="020E0602020502020306" pitchFamily="34" charset="0"/>
              </a:rPr>
              <a:t/>
            </a:r>
            <a:br>
              <a:rPr lang="it-IT" sz="2800" b="1" dirty="0">
                <a:solidFill>
                  <a:srgbClr val="FF0000"/>
                </a:solidFill>
                <a:latin typeface="Berlin Sans FB" panose="020E0602020502020306" pitchFamily="34" charset="0"/>
              </a:rPr>
            </a:br>
            <a:r>
              <a:rPr lang="it-IT" sz="2800" b="1" dirty="0">
                <a:solidFill>
                  <a:srgbClr val="FF0000"/>
                </a:solidFill>
              </a:rPr>
              <a:t>			</a:t>
            </a:r>
            <a:r>
              <a:rPr lang="it-IT" sz="2800" dirty="0">
                <a:solidFill>
                  <a:srgbClr val="FF0000"/>
                </a:solidFill>
              </a:rPr>
              <a:t>	</a:t>
            </a:r>
          </a:p>
        </p:txBody>
      </p:sp>
      <p:pic>
        <p:nvPicPr>
          <p:cNvPr id="1028" name="Picture 4" descr="http://www.ponricerca.gov.it/media/391169/blocco_loghi_pon_fs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6914" y="606730"/>
            <a:ext cx="8254295" cy="1030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05756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1421744" y="1953930"/>
            <a:ext cx="9846644" cy="4562374"/>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25400">
            <a:solidFill>
              <a:srgbClr val="C00000"/>
            </a:solidFill>
          </a:ln>
        </p:spPr>
        <p:style>
          <a:lnRef idx="0">
            <a:schemeClr val="accent6"/>
          </a:lnRef>
          <a:fillRef idx="1003">
            <a:schemeClr val="lt2"/>
          </a:fillRef>
          <a:effectRef idx="3">
            <a:schemeClr val="accent6"/>
          </a:effectRef>
          <a:fontRef idx="minor">
            <a:schemeClr val="lt1"/>
          </a:fontRef>
        </p:style>
        <p:txBody>
          <a:bodyPr>
            <a:normAutofit fontScale="90000"/>
          </a:bodyPr>
          <a:lstStyle/>
          <a:p>
            <a:pPr>
              <a:tabLst>
                <a:tab pos="2332038" algn="l"/>
              </a:tabLst>
            </a:pPr>
            <a:r>
              <a:rPr lang="it-IT" sz="3600" dirty="0" smtClean="0"/>
              <a:t/>
            </a:r>
            <a:br>
              <a:rPr lang="it-IT" sz="3600" dirty="0" smtClean="0"/>
            </a:br>
            <a:r>
              <a:rPr lang="it-IT" sz="3600" dirty="0" smtClean="0"/>
              <a:t/>
            </a:r>
            <a:br>
              <a:rPr lang="it-IT" sz="3600" dirty="0" smtClean="0"/>
            </a:br>
            <a:r>
              <a:rPr lang="it-IT" sz="3600" dirty="0" smtClean="0">
                <a:solidFill>
                  <a:schemeClr val="tx1"/>
                </a:solidFill>
                <a:latin typeface="Berlin Sans FB Demi" panose="020E0802020502020306" pitchFamily="34" charset="0"/>
              </a:rPr>
              <a:t>Chi </a:t>
            </a:r>
            <a:r>
              <a:rPr lang="it-IT" sz="3600" dirty="0">
                <a:solidFill>
                  <a:schemeClr val="tx1"/>
                </a:solidFill>
                <a:latin typeface="Berlin Sans FB Demi" panose="020E0802020502020306" pitchFamily="34" charset="0"/>
              </a:rPr>
              <a:t>deve firmare la domanda?</a:t>
            </a:r>
            <a:br>
              <a:rPr lang="it-IT" sz="3600" dirty="0">
                <a:solidFill>
                  <a:schemeClr val="tx1"/>
                </a:solidFill>
                <a:latin typeface="Berlin Sans FB Demi" panose="020E0802020502020306" pitchFamily="34" charset="0"/>
              </a:rPr>
            </a:br>
            <a:r>
              <a:rPr lang="it-IT" sz="3600" b="1" dirty="0" smtClean="0">
                <a:solidFill>
                  <a:schemeClr val="tx1"/>
                </a:solidFill>
                <a:latin typeface="Berlin Sans FB" panose="020E0602020502020306" pitchFamily="34" charset="0"/>
              </a:rPr>
              <a:t> </a:t>
            </a:r>
            <a:br>
              <a:rPr lang="it-IT" sz="3600" b="1" dirty="0" smtClean="0">
                <a:solidFill>
                  <a:schemeClr val="tx1"/>
                </a:solidFill>
                <a:latin typeface="Berlin Sans FB" panose="020E0602020502020306" pitchFamily="34" charset="0"/>
              </a:rPr>
            </a:br>
            <a:r>
              <a:rPr lang="it-IT" sz="3600" dirty="0">
                <a:solidFill>
                  <a:srgbClr val="FF0000"/>
                </a:solidFill>
                <a:latin typeface="Berlin Sans FB Demi" panose="020E0802020502020306" pitchFamily="34" charset="0"/>
              </a:rPr>
              <a:t>La domanda deve essere firmata dal soggetto giuridico proponente (Rappresentante Legale dell’Università o Direttore di Dipartimento o Responsabile del centro di spesa)</a:t>
            </a:r>
            <a:br>
              <a:rPr lang="it-IT" sz="3600" dirty="0">
                <a:solidFill>
                  <a:srgbClr val="FF0000"/>
                </a:solidFill>
                <a:latin typeface="Berlin Sans FB Demi" panose="020E0802020502020306" pitchFamily="34" charset="0"/>
              </a:rPr>
            </a:br>
            <a:r>
              <a:rPr lang="it-IT" sz="3600" b="1" dirty="0">
                <a:solidFill>
                  <a:schemeClr val="tx1"/>
                </a:solidFill>
                <a:latin typeface="Berlin Sans FB" panose="020E0602020502020306" pitchFamily="34" charset="0"/>
              </a:rPr>
              <a:t/>
            </a:r>
            <a:br>
              <a:rPr lang="it-IT" sz="3600" b="1" dirty="0">
                <a:solidFill>
                  <a:schemeClr val="tx1"/>
                </a:solidFill>
                <a:latin typeface="Berlin Sans FB" panose="020E0602020502020306" pitchFamily="34" charset="0"/>
              </a:rPr>
            </a:br>
            <a:r>
              <a:rPr lang="it-IT" sz="3600" b="1" dirty="0">
                <a:solidFill>
                  <a:srgbClr val="FF0000"/>
                </a:solidFill>
                <a:latin typeface="Berlin Sans FB" panose="020E0602020502020306" pitchFamily="34" charset="0"/>
              </a:rPr>
              <a:t/>
            </a:r>
            <a:br>
              <a:rPr lang="it-IT" sz="3600" b="1" dirty="0">
                <a:solidFill>
                  <a:srgbClr val="FF0000"/>
                </a:solidFill>
                <a:latin typeface="Berlin Sans FB" panose="020E0602020502020306" pitchFamily="34" charset="0"/>
              </a:rPr>
            </a:br>
            <a:r>
              <a:rPr lang="it-IT" sz="2800" b="1" dirty="0">
                <a:solidFill>
                  <a:srgbClr val="FF0000"/>
                </a:solidFill>
              </a:rPr>
              <a:t>			</a:t>
            </a:r>
            <a:r>
              <a:rPr lang="it-IT" sz="2800" dirty="0">
                <a:solidFill>
                  <a:srgbClr val="FF0000"/>
                </a:solidFill>
              </a:rPr>
              <a:t>	</a:t>
            </a:r>
          </a:p>
        </p:txBody>
      </p:sp>
      <p:pic>
        <p:nvPicPr>
          <p:cNvPr id="1028" name="Picture 4" descr="http://www.ponricerca.gov.it/media/391169/blocco_loghi_pon_fs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6914" y="606730"/>
            <a:ext cx="8254295" cy="1030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62884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1421744" y="1953930"/>
            <a:ext cx="9846644" cy="4562374"/>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25400">
            <a:solidFill>
              <a:srgbClr val="C00000"/>
            </a:solidFill>
          </a:ln>
        </p:spPr>
        <p:style>
          <a:lnRef idx="0">
            <a:schemeClr val="accent6"/>
          </a:lnRef>
          <a:fillRef idx="1003">
            <a:schemeClr val="lt2"/>
          </a:fillRef>
          <a:effectRef idx="3">
            <a:schemeClr val="accent6"/>
          </a:effectRef>
          <a:fontRef idx="minor">
            <a:schemeClr val="lt1"/>
          </a:fontRef>
        </p:style>
        <p:txBody>
          <a:bodyPr>
            <a:normAutofit fontScale="90000"/>
          </a:bodyPr>
          <a:lstStyle/>
          <a:p>
            <a:pPr>
              <a:tabLst>
                <a:tab pos="2332038" algn="l"/>
              </a:tabLst>
            </a:pPr>
            <a:r>
              <a:rPr lang="it-IT" sz="3600" dirty="0" smtClean="0"/>
              <a:t/>
            </a:r>
            <a:br>
              <a:rPr lang="it-IT" sz="3600" dirty="0" smtClean="0"/>
            </a:br>
            <a:r>
              <a:rPr lang="it-IT" sz="3600" dirty="0" smtClean="0"/>
              <a:t/>
            </a:r>
            <a:br>
              <a:rPr lang="it-IT" sz="3600" dirty="0" smtClean="0"/>
            </a:br>
            <a:r>
              <a:rPr lang="it-IT" sz="3600" dirty="0" smtClean="0"/>
              <a:t/>
            </a:r>
            <a:br>
              <a:rPr lang="it-IT" sz="3600" dirty="0" smtClean="0"/>
            </a:br>
            <a:r>
              <a:rPr lang="it-IT" sz="4000" dirty="0" smtClean="0">
                <a:solidFill>
                  <a:schemeClr val="tx1"/>
                </a:solidFill>
                <a:latin typeface="Berlin Sans FB Demi" panose="020E0802020502020306" pitchFamily="34" charset="0"/>
              </a:rPr>
              <a:t>Quali </a:t>
            </a:r>
            <a:r>
              <a:rPr lang="it-IT" sz="4000" dirty="0">
                <a:solidFill>
                  <a:schemeClr val="tx1"/>
                </a:solidFill>
                <a:latin typeface="Berlin Sans FB Demi" panose="020E0802020502020306" pitchFamily="34" charset="0"/>
              </a:rPr>
              <a:t>strutture universitarie si identificano come  “Centro di spesa”?</a:t>
            </a:r>
            <a:br>
              <a:rPr lang="it-IT" sz="4000" dirty="0">
                <a:solidFill>
                  <a:schemeClr val="tx1"/>
                </a:solidFill>
                <a:latin typeface="Berlin Sans FB Demi" panose="020E0802020502020306" pitchFamily="34" charset="0"/>
              </a:rPr>
            </a:br>
            <a:r>
              <a:rPr lang="it-IT" sz="3600" b="1" dirty="0" smtClean="0">
                <a:solidFill>
                  <a:schemeClr val="tx1"/>
                </a:solidFill>
                <a:latin typeface="Berlin Sans FB" panose="020E0602020502020306" pitchFamily="34" charset="0"/>
              </a:rPr>
              <a:t> </a:t>
            </a:r>
            <a:br>
              <a:rPr lang="it-IT" sz="3600" b="1" dirty="0" smtClean="0">
                <a:solidFill>
                  <a:schemeClr val="tx1"/>
                </a:solidFill>
                <a:latin typeface="Berlin Sans FB" panose="020E0602020502020306" pitchFamily="34" charset="0"/>
              </a:rPr>
            </a:br>
            <a:r>
              <a:rPr lang="it-IT" sz="4000" dirty="0">
                <a:solidFill>
                  <a:srgbClr val="FF0000"/>
                </a:solidFill>
                <a:latin typeface="Berlin Sans FB Demi" panose="020E0802020502020306" pitchFamily="34" charset="0"/>
              </a:rPr>
              <a:t>Si identificano come “Centro di Spesa” i Dipartimenti e le altre strutture universitarie dotate di autonomia amministrativa e finanziaria</a:t>
            </a:r>
            <a:br>
              <a:rPr lang="it-IT" sz="4000" dirty="0">
                <a:solidFill>
                  <a:srgbClr val="FF0000"/>
                </a:solidFill>
                <a:latin typeface="Berlin Sans FB Demi" panose="020E0802020502020306" pitchFamily="34" charset="0"/>
              </a:rPr>
            </a:br>
            <a:r>
              <a:rPr lang="it-IT" sz="3600" b="1" dirty="0">
                <a:solidFill>
                  <a:schemeClr val="tx1"/>
                </a:solidFill>
                <a:latin typeface="Berlin Sans FB" panose="020E0602020502020306" pitchFamily="34" charset="0"/>
              </a:rPr>
              <a:t/>
            </a:r>
            <a:br>
              <a:rPr lang="it-IT" sz="3600" b="1" dirty="0">
                <a:solidFill>
                  <a:schemeClr val="tx1"/>
                </a:solidFill>
                <a:latin typeface="Berlin Sans FB" panose="020E0602020502020306" pitchFamily="34" charset="0"/>
              </a:rPr>
            </a:br>
            <a:r>
              <a:rPr lang="it-IT" sz="2800" b="1" dirty="0">
                <a:solidFill>
                  <a:srgbClr val="FF0000"/>
                </a:solidFill>
                <a:latin typeface="Berlin Sans FB" panose="020E0602020502020306" pitchFamily="34" charset="0"/>
              </a:rPr>
              <a:t/>
            </a:r>
            <a:br>
              <a:rPr lang="it-IT" sz="2800" b="1" dirty="0">
                <a:solidFill>
                  <a:srgbClr val="FF0000"/>
                </a:solidFill>
                <a:latin typeface="Berlin Sans FB" panose="020E0602020502020306" pitchFamily="34" charset="0"/>
              </a:rPr>
            </a:br>
            <a:r>
              <a:rPr lang="it-IT" sz="2800" b="1" dirty="0">
                <a:solidFill>
                  <a:srgbClr val="FF0000"/>
                </a:solidFill>
              </a:rPr>
              <a:t>			</a:t>
            </a:r>
            <a:r>
              <a:rPr lang="it-IT" sz="2800" dirty="0">
                <a:solidFill>
                  <a:srgbClr val="FF0000"/>
                </a:solidFill>
              </a:rPr>
              <a:t>	</a:t>
            </a:r>
          </a:p>
        </p:txBody>
      </p:sp>
      <p:pic>
        <p:nvPicPr>
          <p:cNvPr id="1028" name="Picture 4" descr="http://www.ponricerca.gov.it/media/391169/blocco_loghi_pon_fs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6914" y="606730"/>
            <a:ext cx="8254295" cy="1030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9981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1421744" y="1953930"/>
            <a:ext cx="9846644" cy="4562374"/>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25400">
            <a:solidFill>
              <a:srgbClr val="C00000"/>
            </a:solidFill>
          </a:ln>
        </p:spPr>
        <p:style>
          <a:lnRef idx="0">
            <a:schemeClr val="accent6"/>
          </a:lnRef>
          <a:fillRef idx="1003">
            <a:schemeClr val="lt2"/>
          </a:fillRef>
          <a:effectRef idx="3">
            <a:schemeClr val="accent6"/>
          </a:effectRef>
          <a:fontRef idx="minor">
            <a:schemeClr val="lt1"/>
          </a:fontRef>
        </p:style>
        <p:txBody>
          <a:bodyPr>
            <a:normAutofit fontScale="90000"/>
          </a:bodyPr>
          <a:lstStyle/>
          <a:p>
            <a:pPr>
              <a:tabLst>
                <a:tab pos="2332038" algn="l"/>
              </a:tabLst>
            </a:pPr>
            <a:r>
              <a:rPr lang="it-IT" sz="3600" dirty="0" smtClean="0"/>
              <a:t/>
            </a:r>
            <a:br>
              <a:rPr lang="it-IT" sz="3600" dirty="0" smtClean="0"/>
            </a:br>
            <a:r>
              <a:rPr lang="it-IT" sz="3600" dirty="0" smtClean="0"/>
              <a:t/>
            </a:r>
            <a:br>
              <a:rPr lang="it-IT" sz="3600" dirty="0" smtClean="0"/>
            </a:br>
            <a:r>
              <a:rPr lang="it-IT" sz="3600" dirty="0" smtClean="0"/>
              <a:t/>
            </a:r>
            <a:br>
              <a:rPr lang="it-IT" sz="3600" dirty="0" smtClean="0"/>
            </a:br>
            <a:r>
              <a:rPr lang="it-IT" sz="3100" dirty="0" smtClean="0">
                <a:solidFill>
                  <a:schemeClr val="tx1"/>
                </a:solidFill>
                <a:latin typeface="Berlin Sans FB Demi" panose="020E0802020502020306" pitchFamily="34" charset="0"/>
              </a:rPr>
              <a:t>A </a:t>
            </a:r>
            <a:r>
              <a:rPr lang="it-IT" sz="3100" dirty="0">
                <a:solidFill>
                  <a:schemeClr val="tx1"/>
                </a:solidFill>
                <a:latin typeface="Berlin Sans FB Demi" panose="020E0802020502020306" pitchFamily="34" charset="0"/>
              </a:rPr>
              <a:t>partire da quale data e con quali modalità può essere presentata la domanda?</a:t>
            </a:r>
            <a:r>
              <a:rPr lang="it-IT" sz="3100" dirty="0"/>
              <a:t/>
            </a:r>
            <a:br>
              <a:rPr lang="it-IT" sz="3100" dirty="0"/>
            </a:br>
            <a:r>
              <a:rPr lang="it-IT" sz="3600" b="1" dirty="0" smtClean="0">
                <a:solidFill>
                  <a:schemeClr val="tx1"/>
                </a:solidFill>
                <a:latin typeface="Berlin Sans FB" panose="020E0602020502020306" pitchFamily="34" charset="0"/>
              </a:rPr>
              <a:t> </a:t>
            </a:r>
            <a:br>
              <a:rPr lang="it-IT" sz="3600" b="1" dirty="0" smtClean="0">
                <a:solidFill>
                  <a:schemeClr val="tx1"/>
                </a:solidFill>
                <a:latin typeface="Berlin Sans FB" panose="020E0602020502020306" pitchFamily="34" charset="0"/>
              </a:rPr>
            </a:br>
            <a:r>
              <a:rPr lang="it-IT" sz="3100" dirty="0">
                <a:solidFill>
                  <a:srgbClr val="FF0000"/>
                </a:solidFill>
                <a:latin typeface="Berlin Sans FB Demi" panose="020E0802020502020306" pitchFamily="34" charset="0"/>
              </a:rPr>
              <a:t>Com</a:t>
            </a:r>
            <a:r>
              <a:rPr lang="it-IT" sz="3100" dirty="0" smtClean="0">
                <a:solidFill>
                  <a:srgbClr val="FF0000"/>
                </a:solidFill>
                <a:latin typeface="Berlin Sans FB Demi" panose="020E0802020502020306" pitchFamily="34" charset="0"/>
              </a:rPr>
              <a:t>e </a:t>
            </a:r>
            <a:r>
              <a:rPr lang="it-IT" sz="3100" dirty="0">
                <a:solidFill>
                  <a:srgbClr val="FF0000"/>
                </a:solidFill>
                <a:latin typeface="Berlin Sans FB Demi" panose="020E0802020502020306" pitchFamily="34" charset="0"/>
              </a:rPr>
              <a:t>stabilito all’Art. 8 dell’Avviso: “Le domande devono essere presentate tramite i servizi dello sportello telematico (https://aim.cineca.it), dalle ore 15.00 del </a:t>
            </a:r>
            <a:r>
              <a:rPr lang="it-IT" sz="3600" dirty="0">
                <a:solidFill>
                  <a:srgbClr val="FF0000"/>
                </a:solidFill>
                <a:latin typeface="Berlin Sans FB Demi" panose="020E0802020502020306" pitchFamily="34" charset="0"/>
              </a:rPr>
              <a:t>23 aprile 2018 </a:t>
            </a:r>
            <a:r>
              <a:rPr lang="it-IT" sz="3100" dirty="0">
                <a:solidFill>
                  <a:srgbClr val="FF0000"/>
                </a:solidFill>
                <a:latin typeface="Berlin Sans FB Demi" panose="020E0802020502020306" pitchFamily="34" charset="0"/>
              </a:rPr>
              <a:t>fino alle ore 15.00 del 31 maggio 2018, sulla base della modulistica presente sul </a:t>
            </a:r>
            <a:r>
              <a:rPr lang="it-IT" sz="3100" dirty="0" smtClean="0">
                <a:solidFill>
                  <a:srgbClr val="FF0000"/>
                </a:solidFill>
                <a:latin typeface="Berlin Sans FB Demi" panose="020E0802020502020306" pitchFamily="34" charset="0"/>
              </a:rPr>
              <a:t>sito”</a:t>
            </a:r>
            <a:r>
              <a:rPr lang="it-IT" sz="3100" dirty="0"/>
              <a:t/>
            </a:r>
            <a:br>
              <a:rPr lang="it-IT" sz="3100" dirty="0"/>
            </a:br>
            <a:r>
              <a:rPr lang="it-IT" sz="3100" dirty="0"/>
              <a:t/>
            </a:r>
            <a:br>
              <a:rPr lang="it-IT" sz="3100" dirty="0"/>
            </a:br>
            <a:r>
              <a:rPr lang="it-IT" sz="3600" b="1" dirty="0">
                <a:solidFill>
                  <a:schemeClr val="tx1"/>
                </a:solidFill>
                <a:latin typeface="Berlin Sans FB" panose="020E0602020502020306" pitchFamily="34" charset="0"/>
              </a:rPr>
              <a:t/>
            </a:r>
            <a:br>
              <a:rPr lang="it-IT" sz="3600" b="1" dirty="0">
                <a:solidFill>
                  <a:schemeClr val="tx1"/>
                </a:solidFill>
                <a:latin typeface="Berlin Sans FB" panose="020E0602020502020306" pitchFamily="34" charset="0"/>
              </a:rPr>
            </a:br>
            <a:r>
              <a:rPr lang="it-IT" sz="2800" b="1" dirty="0">
                <a:solidFill>
                  <a:srgbClr val="FF0000"/>
                </a:solidFill>
                <a:latin typeface="Berlin Sans FB" panose="020E0602020502020306" pitchFamily="34" charset="0"/>
              </a:rPr>
              <a:t/>
            </a:r>
            <a:br>
              <a:rPr lang="it-IT" sz="2800" b="1" dirty="0">
                <a:solidFill>
                  <a:srgbClr val="FF0000"/>
                </a:solidFill>
                <a:latin typeface="Berlin Sans FB" panose="020E0602020502020306" pitchFamily="34" charset="0"/>
              </a:rPr>
            </a:br>
            <a:r>
              <a:rPr lang="it-IT" sz="2800" b="1" dirty="0">
                <a:solidFill>
                  <a:srgbClr val="FF0000"/>
                </a:solidFill>
              </a:rPr>
              <a:t>			</a:t>
            </a:r>
            <a:r>
              <a:rPr lang="it-IT" sz="2800" dirty="0">
                <a:solidFill>
                  <a:srgbClr val="FF0000"/>
                </a:solidFill>
              </a:rPr>
              <a:t>	</a:t>
            </a:r>
          </a:p>
        </p:txBody>
      </p:sp>
      <p:pic>
        <p:nvPicPr>
          <p:cNvPr id="1028" name="Picture 4" descr="http://www.ponricerca.gov.it/media/391169/blocco_loghi_pon_fs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6914" y="606730"/>
            <a:ext cx="8254295" cy="1030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77530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1421744" y="1953930"/>
            <a:ext cx="9846644" cy="4562374"/>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25400">
            <a:solidFill>
              <a:srgbClr val="C00000"/>
            </a:solidFill>
          </a:ln>
        </p:spPr>
        <p:style>
          <a:lnRef idx="0">
            <a:schemeClr val="accent6"/>
          </a:lnRef>
          <a:fillRef idx="1003">
            <a:schemeClr val="lt2"/>
          </a:fillRef>
          <a:effectRef idx="3">
            <a:schemeClr val="accent6"/>
          </a:effectRef>
          <a:fontRef idx="minor">
            <a:schemeClr val="lt1"/>
          </a:fontRef>
        </p:style>
        <p:txBody>
          <a:bodyPr>
            <a:normAutofit fontScale="90000"/>
          </a:bodyPr>
          <a:lstStyle/>
          <a:p>
            <a:pPr lvl="0">
              <a:tabLst>
                <a:tab pos="2332038" algn="l"/>
              </a:tabLst>
            </a:pPr>
            <a:r>
              <a:rPr lang="it-IT" sz="3600" dirty="0" smtClean="0"/>
              <a:t/>
            </a:r>
            <a:br>
              <a:rPr lang="it-IT" sz="3600" dirty="0" smtClean="0"/>
            </a:br>
            <a:r>
              <a:rPr lang="it-IT" sz="3600" dirty="0" smtClean="0"/>
              <a:t/>
            </a:r>
            <a:br>
              <a:rPr lang="it-IT" sz="3600" dirty="0" smtClean="0"/>
            </a:br>
            <a:r>
              <a:rPr lang="it-IT" sz="3600" dirty="0">
                <a:solidFill>
                  <a:schemeClr val="tx1"/>
                </a:solidFill>
                <a:latin typeface="Berlin Sans FB Demi" panose="020E0802020502020306" pitchFamily="34" charset="0"/>
              </a:rPr>
              <a:t>Quante domande possono essere presentate da ciascun Ateneo?</a:t>
            </a:r>
            <a:br>
              <a:rPr lang="it-IT" sz="3600" dirty="0">
                <a:solidFill>
                  <a:schemeClr val="tx1"/>
                </a:solidFill>
                <a:latin typeface="Berlin Sans FB Demi" panose="020E0802020502020306" pitchFamily="34" charset="0"/>
              </a:rPr>
            </a:br>
            <a:r>
              <a:rPr lang="it-IT" sz="3600" b="1" dirty="0" smtClean="0">
                <a:solidFill>
                  <a:schemeClr val="tx1"/>
                </a:solidFill>
                <a:latin typeface="Berlin Sans FB" panose="020E0602020502020306" pitchFamily="34" charset="0"/>
              </a:rPr>
              <a:t> </a:t>
            </a:r>
            <a:br>
              <a:rPr lang="it-IT" sz="3600" b="1" dirty="0" smtClean="0">
                <a:solidFill>
                  <a:schemeClr val="tx1"/>
                </a:solidFill>
                <a:latin typeface="Berlin Sans FB" panose="020E0602020502020306" pitchFamily="34" charset="0"/>
              </a:rPr>
            </a:br>
            <a:r>
              <a:rPr lang="it-IT" sz="3600" dirty="0">
                <a:solidFill>
                  <a:srgbClr val="FF0000"/>
                </a:solidFill>
                <a:latin typeface="Berlin Sans FB Demi" panose="020E0802020502020306" pitchFamily="34" charset="0"/>
              </a:rPr>
              <a:t>Ogni Ateneo può presentare una sola domanda per ogni centro di spesa; ogni domanda deve illustrare un Piano Operativo per le attività di Attrazione e Mobilità</a:t>
            </a:r>
            <a:r>
              <a:rPr lang="it-IT" sz="3600" b="1" dirty="0">
                <a:solidFill>
                  <a:schemeClr val="tx1"/>
                </a:solidFill>
                <a:latin typeface="Berlin Sans FB" panose="020E0602020502020306" pitchFamily="34" charset="0"/>
              </a:rPr>
              <a:t/>
            </a:r>
            <a:br>
              <a:rPr lang="it-IT" sz="3600" b="1" dirty="0">
                <a:solidFill>
                  <a:schemeClr val="tx1"/>
                </a:solidFill>
                <a:latin typeface="Berlin Sans FB" panose="020E0602020502020306" pitchFamily="34" charset="0"/>
              </a:rPr>
            </a:br>
            <a:r>
              <a:rPr lang="it-IT" sz="2800" b="1" dirty="0">
                <a:solidFill>
                  <a:srgbClr val="FF0000"/>
                </a:solidFill>
                <a:latin typeface="Berlin Sans FB" panose="020E0602020502020306" pitchFamily="34" charset="0"/>
              </a:rPr>
              <a:t/>
            </a:r>
            <a:br>
              <a:rPr lang="it-IT" sz="2800" b="1" dirty="0">
                <a:solidFill>
                  <a:srgbClr val="FF0000"/>
                </a:solidFill>
                <a:latin typeface="Berlin Sans FB" panose="020E0602020502020306" pitchFamily="34" charset="0"/>
              </a:rPr>
            </a:br>
            <a:r>
              <a:rPr lang="it-IT" sz="2800" b="1" dirty="0">
                <a:solidFill>
                  <a:srgbClr val="FF0000"/>
                </a:solidFill>
              </a:rPr>
              <a:t>			</a:t>
            </a:r>
            <a:r>
              <a:rPr lang="it-IT" sz="2800" dirty="0">
                <a:solidFill>
                  <a:srgbClr val="FF0000"/>
                </a:solidFill>
              </a:rPr>
              <a:t>	</a:t>
            </a:r>
          </a:p>
        </p:txBody>
      </p:sp>
      <p:pic>
        <p:nvPicPr>
          <p:cNvPr id="1028" name="Picture 4" descr="http://www.ponricerca.gov.it/media/391169/blocco_loghi_pon_fs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6914" y="606730"/>
            <a:ext cx="8254295" cy="1030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55121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1421744" y="1953930"/>
            <a:ext cx="9846644" cy="4562374"/>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25400">
            <a:solidFill>
              <a:srgbClr val="C00000"/>
            </a:solidFill>
          </a:ln>
        </p:spPr>
        <p:style>
          <a:lnRef idx="0">
            <a:schemeClr val="accent6"/>
          </a:lnRef>
          <a:fillRef idx="1003">
            <a:schemeClr val="lt2"/>
          </a:fillRef>
          <a:effectRef idx="3">
            <a:schemeClr val="accent6"/>
          </a:effectRef>
          <a:fontRef idx="minor">
            <a:schemeClr val="lt1"/>
          </a:fontRef>
        </p:style>
        <p:txBody>
          <a:bodyPr>
            <a:normAutofit fontScale="90000"/>
          </a:bodyPr>
          <a:lstStyle/>
          <a:p>
            <a:pPr>
              <a:tabLst>
                <a:tab pos="2332038" algn="l"/>
              </a:tabLst>
            </a:pPr>
            <a:r>
              <a:rPr lang="it-IT" sz="3600" dirty="0" smtClean="0"/>
              <a:t/>
            </a:r>
            <a:br>
              <a:rPr lang="it-IT" sz="3600" dirty="0" smtClean="0"/>
            </a:br>
            <a:r>
              <a:rPr lang="it-IT" sz="3600" dirty="0" smtClean="0"/>
              <a:t/>
            </a:r>
            <a:br>
              <a:rPr lang="it-IT" sz="3600" dirty="0" smtClean="0"/>
            </a:br>
            <a:r>
              <a:rPr lang="it-IT" sz="3600" dirty="0">
                <a:solidFill>
                  <a:schemeClr val="tx1"/>
                </a:solidFill>
                <a:latin typeface="Berlin Sans FB Demi" panose="020E0802020502020306" pitchFamily="34" charset="0"/>
              </a:rPr>
              <a:t>Quante proposte possono essere presentate da ciascun Centro di Spesa?</a:t>
            </a:r>
            <a:br>
              <a:rPr lang="it-IT" sz="3600" dirty="0">
                <a:solidFill>
                  <a:schemeClr val="tx1"/>
                </a:solidFill>
                <a:latin typeface="Berlin Sans FB Demi" panose="020E0802020502020306" pitchFamily="34" charset="0"/>
              </a:rPr>
            </a:br>
            <a:r>
              <a:rPr lang="it-IT" sz="3600" b="1" dirty="0" smtClean="0">
                <a:solidFill>
                  <a:schemeClr val="tx1"/>
                </a:solidFill>
                <a:latin typeface="Berlin Sans FB" panose="020E0602020502020306" pitchFamily="34" charset="0"/>
              </a:rPr>
              <a:t> </a:t>
            </a:r>
            <a:br>
              <a:rPr lang="it-IT" sz="3600" b="1" dirty="0" smtClean="0">
                <a:solidFill>
                  <a:schemeClr val="tx1"/>
                </a:solidFill>
                <a:latin typeface="Berlin Sans FB" panose="020E0602020502020306" pitchFamily="34" charset="0"/>
              </a:rPr>
            </a:br>
            <a:r>
              <a:rPr lang="it-IT" sz="3600" dirty="0">
                <a:solidFill>
                  <a:srgbClr val="FF0000"/>
                </a:solidFill>
                <a:latin typeface="Berlin Sans FB Demi" panose="020E0802020502020306" pitchFamily="34" charset="0"/>
              </a:rPr>
              <a:t>Ogni Centro di Spesa può presentare una sola proposta</a:t>
            </a:r>
            <a:r>
              <a:rPr lang="it-IT" sz="2400" dirty="0"/>
              <a:t/>
            </a:r>
            <a:br>
              <a:rPr lang="it-IT" sz="2400" dirty="0"/>
            </a:br>
            <a:r>
              <a:rPr lang="it-IT" sz="2800" b="1" dirty="0">
                <a:solidFill>
                  <a:srgbClr val="FF0000"/>
                </a:solidFill>
                <a:latin typeface="Berlin Sans FB" panose="020E0602020502020306" pitchFamily="34" charset="0"/>
              </a:rPr>
              <a:t/>
            </a:r>
            <a:br>
              <a:rPr lang="it-IT" sz="2800" b="1" dirty="0">
                <a:solidFill>
                  <a:srgbClr val="FF0000"/>
                </a:solidFill>
                <a:latin typeface="Berlin Sans FB" panose="020E0602020502020306" pitchFamily="34" charset="0"/>
              </a:rPr>
            </a:br>
            <a:r>
              <a:rPr lang="it-IT" sz="2800" b="1" dirty="0">
                <a:solidFill>
                  <a:srgbClr val="FF0000"/>
                </a:solidFill>
              </a:rPr>
              <a:t>			</a:t>
            </a:r>
            <a:r>
              <a:rPr lang="it-IT" sz="2800" dirty="0">
                <a:solidFill>
                  <a:srgbClr val="FF0000"/>
                </a:solidFill>
              </a:rPr>
              <a:t>	</a:t>
            </a:r>
          </a:p>
        </p:txBody>
      </p:sp>
      <p:pic>
        <p:nvPicPr>
          <p:cNvPr id="1028" name="Picture 4" descr="http://www.ponricerca.gov.it/media/391169/blocco_loghi_pon_fs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6914" y="606730"/>
            <a:ext cx="8254295" cy="1030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4020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1421744" y="1953930"/>
            <a:ext cx="9846644" cy="4562374"/>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25400">
            <a:solidFill>
              <a:srgbClr val="C00000"/>
            </a:solidFill>
          </a:ln>
        </p:spPr>
        <p:style>
          <a:lnRef idx="0">
            <a:schemeClr val="accent6"/>
          </a:lnRef>
          <a:fillRef idx="1003">
            <a:schemeClr val="lt2"/>
          </a:fillRef>
          <a:effectRef idx="3">
            <a:schemeClr val="accent6"/>
          </a:effectRef>
          <a:fontRef idx="minor">
            <a:schemeClr val="lt1"/>
          </a:fontRef>
        </p:style>
        <p:txBody>
          <a:bodyPr>
            <a:normAutofit fontScale="90000"/>
          </a:bodyPr>
          <a:lstStyle/>
          <a:p>
            <a:pPr>
              <a:tabLst>
                <a:tab pos="2332038" algn="l"/>
              </a:tabLst>
            </a:pPr>
            <a:r>
              <a:rPr lang="it-IT" sz="3600" dirty="0" smtClean="0"/>
              <a:t/>
            </a:r>
            <a:br>
              <a:rPr lang="it-IT" sz="3600" dirty="0" smtClean="0"/>
            </a:br>
            <a:r>
              <a:rPr lang="it-IT" sz="3600" dirty="0" smtClean="0"/>
              <a:t/>
            </a:r>
            <a:br>
              <a:rPr lang="it-IT" sz="3600" dirty="0" smtClean="0"/>
            </a:br>
            <a:r>
              <a:rPr lang="it-IT" sz="3600" dirty="0">
                <a:solidFill>
                  <a:schemeClr val="tx1"/>
                </a:solidFill>
                <a:latin typeface="Berlin Sans FB Demi" panose="020E0802020502020306" pitchFamily="34" charset="0"/>
              </a:rPr>
              <a:t>Come è articolato il Piano Operativo per le attività di Attrazione e Mobilità?</a:t>
            </a:r>
            <a:br>
              <a:rPr lang="it-IT" sz="3600" dirty="0">
                <a:solidFill>
                  <a:schemeClr val="tx1"/>
                </a:solidFill>
                <a:latin typeface="Berlin Sans FB Demi" panose="020E0802020502020306" pitchFamily="34" charset="0"/>
              </a:rPr>
            </a:br>
            <a:r>
              <a:rPr lang="it-IT" sz="3200" dirty="0">
                <a:solidFill>
                  <a:schemeClr val="tx1"/>
                </a:solidFill>
                <a:latin typeface="Berlin Sans FB Demi" panose="020E0802020502020306" pitchFamily="34" charset="0"/>
              </a:rPr>
              <a:t> </a:t>
            </a:r>
            <a:r>
              <a:rPr lang="it-IT" sz="3600" b="1" dirty="0" smtClean="0">
                <a:solidFill>
                  <a:schemeClr val="tx1"/>
                </a:solidFill>
                <a:latin typeface="Berlin Sans FB" panose="020E0602020502020306" pitchFamily="34" charset="0"/>
              </a:rPr>
              <a:t/>
            </a:r>
            <a:br>
              <a:rPr lang="it-IT" sz="3600" b="1" dirty="0" smtClean="0">
                <a:solidFill>
                  <a:schemeClr val="tx1"/>
                </a:solidFill>
                <a:latin typeface="Berlin Sans FB" panose="020E0602020502020306" pitchFamily="34" charset="0"/>
              </a:rPr>
            </a:br>
            <a:r>
              <a:rPr lang="it-IT" sz="3600" dirty="0">
                <a:solidFill>
                  <a:srgbClr val="FF0000"/>
                </a:solidFill>
                <a:latin typeface="Berlin Sans FB Demi" panose="020E0802020502020306" pitchFamily="34" charset="0"/>
              </a:rPr>
              <a:t>Il Piano è articolato in un numero massimo di tre Linee di Ricerca</a:t>
            </a:r>
            <a:r>
              <a:rPr lang="it-IT" sz="3600" dirty="0"/>
              <a:t/>
            </a:r>
            <a:br>
              <a:rPr lang="it-IT" sz="3600" dirty="0"/>
            </a:br>
            <a:r>
              <a:rPr lang="it-IT" sz="2400" dirty="0"/>
              <a:t/>
            </a:r>
            <a:br>
              <a:rPr lang="it-IT" sz="2400" dirty="0"/>
            </a:br>
            <a:r>
              <a:rPr lang="it-IT" sz="2800" b="1" dirty="0">
                <a:solidFill>
                  <a:srgbClr val="FF0000"/>
                </a:solidFill>
                <a:latin typeface="Berlin Sans FB" panose="020E0602020502020306" pitchFamily="34" charset="0"/>
              </a:rPr>
              <a:t/>
            </a:r>
            <a:br>
              <a:rPr lang="it-IT" sz="2800" b="1" dirty="0">
                <a:solidFill>
                  <a:srgbClr val="FF0000"/>
                </a:solidFill>
                <a:latin typeface="Berlin Sans FB" panose="020E0602020502020306" pitchFamily="34" charset="0"/>
              </a:rPr>
            </a:br>
            <a:r>
              <a:rPr lang="it-IT" sz="2800" b="1" dirty="0">
                <a:solidFill>
                  <a:srgbClr val="FF0000"/>
                </a:solidFill>
              </a:rPr>
              <a:t>			</a:t>
            </a:r>
            <a:r>
              <a:rPr lang="it-IT" sz="2800" dirty="0">
                <a:solidFill>
                  <a:srgbClr val="FF0000"/>
                </a:solidFill>
              </a:rPr>
              <a:t>	</a:t>
            </a:r>
          </a:p>
        </p:txBody>
      </p:sp>
      <p:pic>
        <p:nvPicPr>
          <p:cNvPr id="1028" name="Picture 4" descr="http://www.ponricerca.gov.it/media/391169/blocco_loghi_pon_fs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6914" y="606730"/>
            <a:ext cx="8254295" cy="1030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85032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1421744" y="1953930"/>
            <a:ext cx="9846644" cy="4562374"/>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25400">
            <a:solidFill>
              <a:srgbClr val="C00000"/>
            </a:solidFill>
          </a:ln>
        </p:spPr>
        <p:style>
          <a:lnRef idx="0">
            <a:schemeClr val="accent6"/>
          </a:lnRef>
          <a:fillRef idx="1003">
            <a:schemeClr val="lt2"/>
          </a:fillRef>
          <a:effectRef idx="3">
            <a:schemeClr val="accent6"/>
          </a:effectRef>
          <a:fontRef idx="minor">
            <a:schemeClr val="lt1"/>
          </a:fontRef>
        </p:style>
        <p:txBody>
          <a:bodyPr>
            <a:normAutofit/>
          </a:bodyPr>
          <a:lstStyle/>
          <a:p>
            <a:pPr>
              <a:tabLst>
                <a:tab pos="2332038" algn="l"/>
              </a:tabLst>
            </a:pPr>
            <a:r>
              <a:rPr lang="it-IT" sz="3600" dirty="0" smtClean="0"/>
              <a:t/>
            </a:r>
            <a:br>
              <a:rPr lang="it-IT" sz="3600" dirty="0" smtClean="0"/>
            </a:br>
            <a:r>
              <a:rPr lang="it-IT" sz="3600" dirty="0" smtClean="0"/>
              <a:t/>
            </a:r>
            <a:br>
              <a:rPr lang="it-IT" sz="3600" dirty="0" smtClean="0"/>
            </a:br>
            <a:r>
              <a:rPr lang="it-IT" sz="3200" dirty="0">
                <a:solidFill>
                  <a:schemeClr val="tx1"/>
                </a:solidFill>
                <a:latin typeface="Berlin Sans FB Demi" panose="020E0802020502020306" pitchFamily="34" charset="0"/>
              </a:rPr>
              <a:t>Come è articolata la singola Linea di Ricerca?</a:t>
            </a:r>
            <a:br>
              <a:rPr lang="it-IT" sz="3200" dirty="0">
                <a:solidFill>
                  <a:schemeClr val="tx1"/>
                </a:solidFill>
                <a:latin typeface="Berlin Sans FB Demi" panose="020E0802020502020306" pitchFamily="34" charset="0"/>
              </a:rPr>
            </a:br>
            <a:r>
              <a:rPr lang="it-IT" sz="3600" b="1" dirty="0" smtClean="0">
                <a:solidFill>
                  <a:schemeClr val="tx1"/>
                </a:solidFill>
                <a:latin typeface="Berlin Sans FB" panose="020E0602020502020306" pitchFamily="34" charset="0"/>
              </a:rPr>
              <a:t> </a:t>
            </a:r>
            <a:br>
              <a:rPr lang="it-IT" sz="3600" b="1" dirty="0" smtClean="0">
                <a:solidFill>
                  <a:schemeClr val="tx1"/>
                </a:solidFill>
                <a:latin typeface="Berlin Sans FB" panose="020E0602020502020306" pitchFamily="34" charset="0"/>
              </a:rPr>
            </a:br>
            <a:r>
              <a:rPr lang="it-IT" sz="3200" dirty="0">
                <a:solidFill>
                  <a:srgbClr val="FF0000"/>
                </a:solidFill>
                <a:latin typeface="Berlin Sans FB Demi" panose="020E0802020502020306" pitchFamily="34" charset="0"/>
              </a:rPr>
              <a:t>La singola Linea di Ricerca può essere articolata in due linee di intervento: Attrazione e Mobilità</a:t>
            </a:r>
            <a:r>
              <a:rPr lang="it-IT" sz="3200" dirty="0"/>
              <a:t/>
            </a:r>
            <a:br>
              <a:rPr lang="it-IT" sz="3200" dirty="0"/>
            </a:br>
            <a:r>
              <a:rPr lang="it-IT" sz="2800" b="1" dirty="0">
                <a:solidFill>
                  <a:srgbClr val="FF0000"/>
                </a:solidFill>
                <a:latin typeface="Berlin Sans FB" panose="020E0602020502020306" pitchFamily="34" charset="0"/>
              </a:rPr>
              <a:t/>
            </a:r>
            <a:br>
              <a:rPr lang="it-IT" sz="2800" b="1" dirty="0">
                <a:solidFill>
                  <a:srgbClr val="FF0000"/>
                </a:solidFill>
                <a:latin typeface="Berlin Sans FB" panose="020E0602020502020306" pitchFamily="34" charset="0"/>
              </a:rPr>
            </a:br>
            <a:r>
              <a:rPr lang="it-IT" sz="2800" b="1" dirty="0">
                <a:solidFill>
                  <a:srgbClr val="FF0000"/>
                </a:solidFill>
              </a:rPr>
              <a:t>			</a:t>
            </a:r>
            <a:r>
              <a:rPr lang="it-IT" sz="2800" dirty="0">
                <a:solidFill>
                  <a:srgbClr val="FF0000"/>
                </a:solidFill>
              </a:rPr>
              <a:t>	</a:t>
            </a:r>
          </a:p>
        </p:txBody>
      </p:sp>
      <p:pic>
        <p:nvPicPr>
          <p:cNvPr id="1028" name="Picture 4" descr="http://www.ponricerca.gov.it/media/391169/blocco_loghi_pon_fs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6914" y="606730"/>
            <a:ext cx="8254295" cy="1030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804211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6</Words>
  <Application>Microsoft Office PowerPoint</Application>
  <PresentationFormat>Personalizzato</PresentationFormat>
  <Paragraphs>10</Paragraphs>
  <Slides>10</Slides>
  <Notes>0</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1_Tema di Office</vt:lpstr>
      <vt:lpstr> D.M 407 del 27.02.2018  FAQ   Presentazione della domanda       </vt:lpstr>
      <vt:lpstr>A chi è destinato l’Avviso?    L’Avviso è destinato solo ed esclusivamente alle Università statali e non statali      </vt:lpstr>
      <vt:lpstr>  Chi deve firmare la domanda?   La domanda deve essere firmata dal soggetto giuridico proponente (Rappresentante Legale dell’Università o Direttore di Dipartimento o Responsabile del centro di spesa)       </vt:lpstr>
      <vt:lpstr>   Quali strutture universitarie si identificano come  “Centro di spesa”?   Si identificano come “Centro di Spesa” i Dipartimenti e le altre strutture universitarie dotate di autonomia amministrativa e finanziaria       </vt:lpstr>
      <vt:lpstr>   A partire da quale data e con quali modalità può essere presentata la domanda?   Come stabilito all’Art. 8 dell’Avviso: “Le domande devono essere presentate tramite i servizi dello sportello telematico (https://aim.cineca.it), dalle ore 15.00 del 23 aprile 2018 fino alle ore 15.00 del 31 maggio 2018, sulla base della modulistica presente sul sito”        </vt:lpstr>
      <vt:lpstr>  Quante domande possono essere presentate da ciascun Ateneo?   Ogni Ateneo può presentare una sola domanda per ogni centro di spesa; ogni domanda deve illustrare un Piano Operativo per le attività di Attrazione e Mobilità      </vt:lpstr>
      <vt:lpstr>  Quante proposte possono essere presentate da ciascun Centro di Spesa?   Ogni Centro di Spesa può presentare una sola proposta      </vt:lpstr>
      <vt:lpstr>  Come è articolato il Piano Operativo per le attività di Attrazione e Mobilità?   Il Piano è articolato in un numero massimo di tre Linee di Ricerca       </vt:lpstr>
      <vt:lpstr>  Come è articolata la singola Linea di Ricerca?   La singola Linea di Ricerca può essere articolata in due linee di intervento: Attrazione e Mobilità      </vt:lpstr>
      <vt:lpstr>  Come è attuata ciascuna Linea di Ricerca?   Ciascuna Linea di Ricerca si  attua mediante la contrattualizzazione di soggetti in possesso del titolo di dottore di ricerca che rispondano ai requisiti previsti dall’Avviso all’art. 1, comma 2 lett. a e b.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D.M 407 del 27.02.2018  FAQ   Caratteristiche delle linee di intervento</dc:title>
  <dc:creator>Utente</dc:creator>
  <cp:lastModifiedBy>Laganà Stefania</cp:lastModifiedBy>
  <cp:revision>24</cp:revision>
  <dcterms:created xsi:type="dcterms:W3CDTF">2018-04-08T21:26:04Z</dcterms:created>
  <dcterms:modified xsi:type="dcterms:W3CDTF">2018-04-09T09:26:38Z</dcterms:modified>
</cp:coreProperties>
</file>